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5.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6.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14.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63" r:id="rId2"/>
    <p:sldMasterId id="2147483659" r:id="rId3"/>
    <p:sldMasterId id="2147483653" r:id="rId4"/>
    <p:sldMasterId id="2147483671" r:id="rId5"/>
    <p:sldMasterId id="2147483790" r:id="rId6"/>
    <p:sldMasterId id="2147483802" r:id="rId7"/>
  </p:sldMasterIdLst>
  <p:notesMasterIdLst>
    <p:notesMasterId r:id="rId66"/>
  </p:notesMasterIdLst>
  <p:handoutMasterIdLst>
    <p:handoutMasterId r:id="rId67"/>
  </p:handoutMasterIdLst>
  <p:sldIdLst>
    <p:sldId id="315" r:id="rId8"/>
    <p:sldId id="563" r:id="rId9"/>
    <p:sldId id="512" r:id="rId10"/>
    <p:sldId id="592" r:id="rId11"/>
    <p:sldId id="514" r:id="rId12"/>
    <p:sldId id="593" r:id="rId13"/>
    <p:sldId id="589" r:id="rId14"/>
    <p:sldId id="564" r:id="rId15"/>
    <p:sldId id="621" r:id="rId16"/>
    <p:sldId id="414" r:id="rId17"/>
    <p:sldId id="580" r:id="rId18"/>
    <p:sldId id="608" r:id="rId19"/>
    <p:sldId id="601" r:id="rId20"/>
    <p:sldId id="602" r:id="rId21"/>
    <p:sldId id="603" r:id="rId22"/>
    <p:sldId id="604" r:id="rId23"/>
    <p:sldId id="605" r:id="rId24"/>
    <p:sldId id="606" r:id="rId25"/>
    <p:sldId id="607" r:id="rId26"/>
    <p:sldId id="622" r:id="rId27"/>
    <p:sldId id="594" r:id="rId28"/>
    <p:sldId id="595" r:id="rId29"/>
    <p:sldId id="596" r:id="rId30"/>
    <p:sldId id="597" r:id="rId31"/>
    <p:sldId id="598" r:id="rId32"/>
    <p:sldId id="599" r:id="rId33"/>
    <p:sldId id="609" r:id="rId34"/>
    <p:sldId id="573" r:id="rId35"/>
    <p:sldId id="583" r:id="rId36"/>
    <p:sldId id="566" r:id="rId37"/>
    <p:sldId id="620" r:id="rId38"/>
    <p:sldId id="627" r:id="rId39"/>
    <p:sldId id="618" r:id="rId40"/>
    <p:sldId id="611" r:id="rId41"/>
    <p:sldId id="612" r:id="rId42"/>
    <p:sldId id="613" r:id="rId43"/>
    <p:sldId id="577" r:id="rId44"/>
    <p:sldId id="619" r:id="rId45"/>
    <p:sldId id="617" r:id="rId46"/>
    <p:sldId id="568" r:id="rId47"/>
    <p:sldId id="569" r:id="rId48"/>
    <p:sldId id="628" r:id="rId49"/>
    <p:sldId id="571" r:id="rId50"/>
    <p:sldId id="615" r:id="rId51"/>
    <p:sldId id="616" r:id="rId52"/>
    <p:sldId id="610" r:id="rId53"/>
    <p:sldId id="588" r:id="rId54"/>
    <p:sldId id="587" r:id="rId55"/>
    <p:sldId id="578" r:id="rId56"/>
    <p:sldId id="591" r:id="rId57"/>
    <p:sldId id="590" r:id="rId58"/>
    <p:sldId id="521" r:id="rId59"/>
    <p:sldId id="579" r:id="rId60"/>
    <p:sldId id="623" r:id="rId61"/>
    <p:sldId id="624" r:id="rId62"/>
    <p:sldId id="625" r:id="rId63"/>
    <p:sldId id="626" r:id="rId64"/>
    <p:sldId id="457" r:id="rId65"/>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itchFamily="-95"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itchFamily="-95"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itchFamily="-95"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itchFamily="-95"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ヒラギノ角ゴ Pro W3" pitchFamily="-95"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95"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95"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95"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95" charset="-128"/>
        <a:cs typeface="+mn-cs"/>
      </a:defRPr>
    </a:lvl9pPr>
  </p:defaultTextStyle>
  <p:extLst>
    <p:ext uri="{521415D9-36F7-43E2-AB2F-B90AF26B5E84}">
      <p14:sectionLst xmlns:p14="http://schemas.microsoft.com/office/powerpoint/2010/main">
        <p14:section name="Forewords" id="{C4DDC480-C013-41C3-AF12-E4B652D214D1}">
          <p14:sldIdLst>
            <p14:sldId id="315"/>
            <p14:sldId id="563"/>
            <p14:sldId id="512"/>
            <p14:sldId id="592"/>
            <p14:sldId id="514"/>
            <p14:sldId id="593"/>
            <p14:sldId id="589"/>
            <p14:sldId id="564"/>
            <p14:sldId id="621"/>
            <p14:sldId id="414"/>
            <p14:sldId id="580"/>
            <p14:sldId id="608"/>
            <p14:sldId id="601"/>
            <p14:sldId id="602"/>
            <p14:sldId id="603"/>
            <p14:sldId id="604"/>
            <p14:sldId id="605"/>
            <p14:sldId id="606"/>
            <p14:sldId id="607"/>
            <p14:sldId id="622"/>
            <p14:sldId id="594"/>
            <p14:sldId id="595"/>
            <p14:sldId id="596"/>
            <p14:sldId id="597"/>
            <p14:sldId id="598"/>
            <p14:sldId id="599"/>
            <p14:sldId id="609"/>
            <p14:sldId id="573"/>
            <p14:sldId id="583"/>
            <p14:sldId id="566"/>
            <p14:sldId id="620"/>
            <p14:sldId id="627"/>
            <p14:sldId id="618"/>
            <p14:sldId id="611"/>
            <p14:sldId id="612"/>
            <p14:sldId id="613"/>
            <p14:sldId id="577"/>
            <p14:sldId id="619"/>
            <p14:sldId id="617"/>
            <p14:sldId id="568"/>
            <p14:sldId id="569"/>
            <p14:sldId id="628"/>
            <p14:sldId id="571"/>
            <p14:sldId id="615"/>
            <p14:sldId id="616"/>
            <p14:sldId id="610"/>
            <p14:sldId id="588"/>
            <p14:sldId id="587"/>
            <p14:sldId id="578"/>
            <p14:sldId id="591"/>
            <p14:sldId id="590"/>
            <p14:sldId id="521"/>
            <p14:sldId id="579"/>
            <p14:sldId id="623"/>
            <p14:sldId id="624"/>
            <p14:sldId id="625"/>
            <p14:sldId id="626"/>
            <p14:sldId id="4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5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just format 1 - Dekorfärg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DBED569-4797-4DF1-A0F4-6AAB3CD982D8}" styleName="Ljust format 3 - Dekorfärg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BC89EF96-8CEA-46FF-86C4-4CE0E7609802}" styleName="Ljust format 3 - Dekorfärg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75" autoAdjust="0"/>
    <p:restoredTop sz="62403" autoAdjust="0"/>
  </p:normalViewPr>
  <p:slideViewPr>
    <p:cSldViewPr snapToObjects="1">
      <p:cViewPr varScale="1">
        <p:scale>
          <a:sx n="97" d="100"/>
          <a:sy n="97" d="100"/>
        </p:scale>
        <p:origin x="1808" y="192"/>
      </p:cViewPr>
      <p:guideLst>
        <p:guide orient="horz" pos="2160"/>
        <p:guide pos="3840"/>
      </p:guideLst>
    </p:cSldViewPr>
  </p:slideViewPr>
  <p:outlineViewPr>
    <p:cViewPr>
      <p:scale>
        <a:sx n="33" d="100"/>
        <a:sy n="33" d="100"/>
      </p:scale>
      <p:origin x="0" y="-18912"/>
    </p:cViewPr>
  </p:outlineViewPr>
  <p:notesTextViewPr>
    <p:cViewPr>
      <p:scale>
        <a:sx n="100" d="100"/>
        <a:sy n="100" d="100"/>
      </p:scale>
      <p:origin x="0" y="0"/>
    </p:cViewPr>
  </p:notesTextViewPr>
  <p:sorterViewPr>
    <p:cViewPr>
      <p:scale>
        <a:sx n="100" d="100"/>
        <a:sy n="100" d="100"/>
      </p:scale>
      <p:origin x="0" y="0"/>
    </p:cViewPr>
  </p:sorterViewPr>
  <p:notesViewPr>
    <p:cSldViewPr snapToObjects="1">
      <p:cViewPr varScale="1">
        <p:scale>
          <a:sx n="196" d="100"/>
          <a:sy n="196" d="100"/>
        </p:scale>
        <p:origin x="2298" y="15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notesMaster" Target="notesMasters/notesMaster1.xml"/><Relationship Id="rId67" Type="http://schemas.openxmlformats.org/officeDocument/2006/relationships/handoutMaster" Target="handoutMasters/handoutMaster1.xml"/><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 Target="slides/slide1.xml"/><Relationship Id="rId9" Type="http://schemas.openxmlformats.org/officeDocument/2006/relationships/slide" Target="slides/slide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70" Type="http://schemas.openxmlformats.org/officeDocument/2006/relationships/theme" Target="theme/theme1.xml"/><Relationship Id="rId71" Type="http://schemas.openxmlformats.org/officeDocument/2006/relationships/tableStyles" Target="tableStyles.xml"/><Relationship Id="rId72" Type="http://schemas.microsoft.com/office/2015/10/relationships/revisionInfo" Target="revisionInfo.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7EFDD1-C227-4660-9DC4-CDB16DFCC84C}" type="datetimeFigureOut">
              <a:rPr lang="sv-SE" smtClean="0"/>
              <a:t>2017-10-01</a:t>
            </a:fld>
            <a:endParaRPr lang="sv-SE"/>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D09224-2151-40CE-B859-58C97391D366}" type="slidenum">
              <a:rPr lang="sv-SE" smtClean="0"/>
              <a:t>‹#›</a:t>
            </a:fld>
            <a:endParaRPr lang="sv-SE"/>
          </a:p>
        </p:txBody>
      </p:sp>
    </p:spTree>
    <p:extLst>
      <p:ext uri="{BB962C8B-B14F-4D97-AF65-F5344CB8AC3E}">
        <p14:creationId xmlns:p14="http://schemas.microsoft.com/office/powerpoint/2010/main" val="35959571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B70177-C20E-4D09-9D76-A08EF23A887B}" type="datetimeFigureOut">
              <a:rPr lang="en-GB" smtClean="0"/>
              <a:t>01/10/2017</a:t>
            </a:fld>
            <a:endParaRPr lang="en-GB"/>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GB"/>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4E7B0B-233B-4EB4-A566-6CFD8A41686F}" type="slidenum">
              <a:rPr lang="en-GB" smtClean="0"/>
              <a:t>‹#›</a:t>
            </a:fld>
            <a:endParaRPr lang="en-GB"/>
          </a:p>
        </p:txBody>
      </p:sp>
    </p:spTree>
    <p:extLst>
      <p:ext uri="{BB962C8B-B14F-4D97-AF65-F5344CB8AC3E}">
        <p14:creationId xmlns:p14="http://schemas.microsoft.com/office/powerpoint/2010/main" val="108703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1</a:t>
            </a:fld>
            <a:endParaRPr lang="en-GB"/>
          </a:p>
        </p:txBody>
      </p:sp>
    </p:spTree>
    <p:extLst>
      <p:ext uri="{BB962C8B-B14F-4D97-AF65-F5344CB8AC3E}">
        <p14:creationId xmlns:p14="http://schemas.microsoft.com/office/powerpoint/2010/main" val="2996370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sz="1200" kern="1200" dirty="0">
                <a:solidFill>
                  <a:schemeClr val="tx1"/>
                </a:solidFill>
                <a:effectLst/>
                <a:latin typeface="+mn-lt"/>
                <a:ea typeface="+mn-ea"/>
                <a:cs typeface="+mn-cs"/>
              </a:rPr>
              <a:t>If you have worked with Java 8 Streams before, the previous example and those that follow will look familiar. </a:t>
            </a:r>
            <a:br>
              <a:rPr lang="en-GB" sz="1200" kern="1200" dirty="0">
                <a:solidFill>
                  <a:schemeClr val="tx1"/>
                </a:solidFill>
                <a:effectLst/>
                <a:latin typeface="+mn-lt"/>
                <a:ea typeface="+mn-ea"/>
                <a:cs typeface="+mn-cs"/>
              </a:rPr>
            </a:br>
            <a:r>
              <a:rPr lang="en-GB" sz="1200" kern="1200" dirty="0" err="1">
                <a:solidFill>
                  <a:schemeClr val="tx1"/>
                </a:solidFill>
                <a:effectLst/>
                <a:latin typeface="+mn-lt"/>
                <a:ea typeface="+mn-ea"/>
                <a:cs typeface="+mn-cs"/>
              </a:rPr>
              <a:t>Xxxx</a:t>
            </a: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US" dirty="0"/>
              <a:t>Let us take a closer look at how this will affect Java database applications.</a:t>
            </a:r>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11</a:t>
            </a:fld>
            <a:endParaRPr lang="en-GB"/>
          </a:p>
        </p:txBody>
      </p:sp>
    </p:spTree>
    <p:extLst>
      <p:ext uri="{BB962C8B-B14F-4D97-AF65-F5344CB8AC3E}">
        <p14:creationId xmlns:p14="http://schemas.microsoft.com/office/powerpoint/2010/main" val="969159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They</a:t>
            </a:r>
            <a:r>
              <a:rPr lang="sv-SE" dirty="0"/>
              <a:t> </a:t>
            </a:r>
            <a:r>
              <a:rPr lang="sv-SE" dirty="0" err="1"/>
              <a:t>describe</a:t>
            </a:r>
            <a:r>
              <a:rPr lang="sv-SE" dirty="0"/>
              <a:t> </a:t>
            </a:r>
            <a:r>
              <a:rPr lang="sv-SE" dirty="0" err="1"/>
              <a:t>result</a:t>
            </a:r>
            <a:r>
              <a:rPr lang="sv-SE" dirty="0"/>
              <a:t> </a:t>
            </a:r>
            <a:r>
              <a:rPr lang="sv-SE" dirty="0" err="1"/>
              <a:t>rather</a:t>
            </a:r>
            <a:r>
              <a:rPr lang="sv-SE" dirty="0"/>
              <a:t> </a:t>
            </a:r>
            <a:r>
              <a:rPr lang="sv-SE" dirty="0" err="1"/>
              <a:t>than</a:t>
            </a:r>
            <a:r>
              <a:rPr lang="sv-SE" dirty="0"/>
              <a:t> </a:t>
            </a:r>
            <a:r>
              <a:rPr lang="sv-SE" dirty="0" err="1"/>
              <a:t>state</a:t>
            </a:r>
            <a:r>
              <a:rPr lang="sv-SE" dirty="0"/>
              <a:t> </a:t>
            </a:r>
            <a:r>
              <a:rPr lang="sv-SE" dirty="0" err="1"/>
              <a:t>instructions</a:t>
            </a:r>
            <a:r>
              <a:rPr lang="sv-SE" dirty="0"/>
              <a:t> on </a:t>
            </a:r>
            <a:r>
              <a:rPr lang="sv-SE" dirty="0" err="1"/>
              <a:t>how</a:t>
            </a:r>
            <a:r>
              <a:rPr lang="sv-SE" dirty="0"/>
              <a:t> to </a:t>
            </a:r>
            <a:r>
              <a:rPr lang="sv-SE" dirty="0" err="1"/>
              <a:t>compute</a:t>
            </a:r>
            <a:r>
              <a:rPr lang="sv-SE" dirty="0"/>
              <a:t> the </a:t>
            </a:r>
            <a:r>
              <a:rPr lang="sv-SE" dirty="0" err="1"/>
              <a:t>result</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12</a:t>
            </a:fld>
            <a:endParaRPr lang="en-GB"/>
          </a:p>
        </p:txBody>
      </p:sp>
    </p:spTree>
    <p:extLst>
      <p:ext uri="{BB962C8B-B14F-4D97-AF65-F5344CB8AC3E}">
        <p14:creationId xmlns:p14="http://schemas.microsoft.com/office/powerpoint/2010/main" val="832726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13</a:t>
            </a:fld>
            <a:endParaRPr lang="en-GB"/>
          </a:p>
        </p:txBody>
      </p:sp>
    </p:spTree>
    <p:extLst>
      <p:ext uri="{BB962C8B-B14F-4D97-AF65-F5344CB8AC3E}">
        <p14:creationId xmlns:p14="http://schemas.microsoft.com/office/powerpoint/2010/main" val="1298386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14</a:t>
            </a:fld>
            <a:endParaRPr lang="en-GB"/>
          </a:p>
        </p:txBody>
      </p:sp>
    </p:spTree>
    <p:extLst>
      <p:ext uri="{BB962C8B-B14F-4D97-AF65-F5344CB8AC3E}">
        <p14:creationId xmlns:p14="http://schemas.microsoft.com/office/powerpoint/2010/main" val="17871261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15</a:t>
            </a:fld>
            <a:endParaRPr lang="en-GB"/>
          </a:p>
        </p:txBody>
      </p:sp>
    </p:spTree>
    <p:extLst>
      <p:ext uri="{BB962C8B-B14F-4D97-AF65-F5344CB8AC3E}">
        <p14:creationId xmlns:p14="http://schemas.microsoft.com/office/powerpoint/2010/main" val="2114437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Ice-breaker</a:t>
            </a:r>
          </a:p>
        </p:txBody>
      </p:sp>
      <p:sp>
        <p:nvSpPr>
          <p:cNvPr id="4" name="Slide Number Placeholder 3"/>
          <p:cNvSpPr>
            <a:spLocks noGrp="1"/>
          </p:cNvSpPr>
          <p:nvPr>
            <p:ph type="sldNum" sz="quarter" idx="10"/>
          </p:nvPr>
        </p:nvSpPr>
        <p:spPr/>
        <p:txBody>
          <a:bodyPr/>
          <a:lstStyle/>
          <a:p>
            <a:fld id="{644E7B0B-233B-4EB4-A566-6CFD8A41686F}" type="slidenum">
              <a:rPr lang="en-GB" smtClean="0"/>
              <a:t>16</a:t>
            </a:fld>
            <a:endParaRPr lang="en-GB"/>
          </a:p>
        </p:txBody>
      </p:sp>
    </p:spTree>
    <p:extLst>
      <p:ext uri="{BB962C8B-B14F-4D97-AF65-F5344CB8AC3E}">
        <p14:creationId xmlns:p14="http://schemas.microsoft.com/office/powerpoint/2010/main" val="1765425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17</a:t>
            </a:fld>
            <a:endParaRPr lang="en-GB"/>
          </a:p>
        </p:txBody>
      </p:sp>
    </p:spTree>
    <p:extLst>
      <p:ext uri="{BB962C8B-B14F-4D97-AF65-F5344CB8AC3E}">
        <p14:creationId xmlns:p14="http://schemas.microsoft.com/office/powerpoint/2010/main" val="1753397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18</a:t>
            </a:fld>
            <a:endParaRPr lang="en-GB"/>
          </a:p>
        </p:txBody>
      </p:sp>
    </p:spTree>
    <p:extLst>
      <p:ext uri="{BB962C8B-B14F-4D97-AF65-F5344CB8AC3E}">
        <p14:creationId xmlns:p14="http://schemas.microsoft.com/office/powerpoint/2010/main" val="5987327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19</a:t>
            </a:fld>
            <a:endParaRPr lang="en-GB"/>
          </a:p>
        </p:txBody>
      </p:sp>
    </p:spTree>
    <p:extLst>
      <p:ext uri="{BB962C8B-B14F-4D97-AF65-F5344CB8AC3E}">
        <p14:creationId xmlns:p14="http://schemas.microsoft.com/office/powerpoint/2010/main" val="1060645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following, an example is shown where the task is to print out all Film entities having a rating of “PG-13” (meaning “Parents are Strongly Cautioned” in the US). The films are located in a database table represented by a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Manager variable named films in this code snippet:</a:t>
            </a:r>
            <a:endParaRPr lang="sv-SE" sz="1200" kern="1200" dirty="0">
              <a:solidFill>
                <a:schemeClr val="tx1"/>
              </a:solidFill>
              <a:effectLst/>
              <a:latin typeface="+mn-lt"/>
              <a:ea typeface="+mn-ea"/>
              <a:cs typeface="+mn-cs"/>
            </a:endParaRPr>
          </a:p>
          <a:p>
            <a:pPr marL="0" indent="0">
              <a:buNone/>
            </a:pPr>
            <a:r>
              <a:rPr lang="sv-SE" dirty="0"/>
              <a:t/>
            </a:r>
            <a:br>
              <a:rPr lang="sv-SE" dirty="0"/>
            </a:br>
            <a:r>
              <a:rPr lang="sv-SE" dirty="0"/>
              <a:t/>
            </a:r>
            <a:br>
              <a:rPr lang="sv-SE" dirty="0"/>
            </a:br>
            <a:endParaRPr lang="en-GB" sz="1200" dirty="0">
              <a:latin typeface="Consolas" charset="0"/>
              <a:ea typeface="Consolas" charset="0"/>
              <a:cs typeface="Consolas" charset="0"/>
            </a:endParaRPr>
          </a:p>
          <a:p>
            <a:pPr marL="0" indent="0">
              <a:buNone/>
            </a:pPr>
            <a:endParaRPr lang="en-GB" sz="1200" dirty="0">
              <a:latin typeface="Consolas" charset="0"/>
              <a:ea typeface="Consolas" charset="0"/>
              <a:cs typeface="Consolas" charset="0"/>
            </a:endParaRPr>
          </a:p>
          <a:p>
            <a:pPr marL="0" indent="0">
              <a:buNone/>
            </a:pPr>
            <a:r>
              <a:rPr lang="en-GB" sz="1200" dirty="0">
                <a:latin typeface="Consolas" charset="0"/>
                <a:ea typeface="Consolas" charset="0"/>
                <a:cs typeface="Consolas" charset="0"/>
              </a:rPr>
              <a:t>SELECT COUNT(*) FROM `</a:t>
            </a:r>
            <a:r>
              <a:rPr lang="en-GB" sz="1200" dirty="0" err="1">
                <a:latin typeface="Consolas" charset="0"/>
                <a:ea typeface="Consolas" charset="0"/>
                <a:cs typeface="Consolas" charset="0"/>
              </a:rPr>
              <a:t>sakila</a:t>
            </a:r>
            <a:r>
              <a:rPr lang="en-GB" sz="1200" dirty="0">
                <a:latin typeface="Consolas" charset="0"/>
                <a:ea typeface="Consolas" charset="0"/>
                <a:cs typeface="Consolas" charset="0"/>
              </a:rPr>
              <a:t>`.`film`</a:t>
            </a: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20</a:t>
            </a:fld>
            <a:endParaRPr lang="en-GB"/>
          </a:p>
        </p:txBody>
      </p:sp>
    </p:spTree>
    <p:extLst>
      <p:ext uri="{BB962C8B-B14F-4D97-AF65-F5344CB8AC3E}">
        <p14:creationId xmlns:p14="http://schemas.microsoft.com/office/powerpoint/2010/main" val="1358060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Whenever you write code that mixes languages and domains, such as Java and SQL, you are going to get bugs. A solution is to move away from query languages such as SQL and instead write your business logic with the type-safe and object-oriented constructs we have learned to love in Java, such as streams, predicates, and functions. In this session, you will rediscover the power of the Stream interface in a completely new domain: relational databases. You will also learn how nicely it blends in with your existing application, even with no modifications on the database layer. This will not only increase your productivity but also help you build safer and more maintainable Java code.</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3</a:t>
            </a:fld>
            <a:endParaRPr lang="en-GB"/>
          </a:p>
        </p:txBody>
      </p:sp>
    </p:spTree>
    <p:extLst>
      <p:ext uri="{BB962C8B-B14F-4D97-AF65-F5344CB8AC3E}">
        <p14:creationId xmlns:p14="http://schemas.microsoft.com/office/powerpoint/2010/main" val="1595028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Pause before the fourth arrow</a:t>
            </a:r>
          </a:p>
          <a:p>
            <a:r>
              <a:rPr lang="sv-SE" dirty="0"/>
              <a:t>	”Do you know what the coolest aspect of this paragraph is?”</a:t>
            </a:r>
          </a:p>
        </p:txBody>
      </p:sp>
      <p:sp>
        <p:nvSpPr>
          <p:cNvPr id="4" name="Slide Number Placeholder 3"/>
          <p:cNvSpPr>
            <a:spLocks noGrp="1"/>
          </p:cNvSpPr>
          <p:nvPr>
            <p:ph type="sldNum" sz="quarter" idx="10"/>
          </p:nvPr>
        </p:nvSpPr>
        <p:spPr/>
        <p:txBody>
          <a:bodyPr/>
          <a:lstStyle/>
          <a:p>
            <a:fld id="{644E7B0B-233B-4EB4-A566-6CFD8A41686F}" type="slidenum">
              <a:rPr lang="en-GB" smtClean="0"/>
              <a:t>21</a:t>
            </a:fld>
            <a:endParaRPr lang="en-GB"/>
          </a:p>
        </p:txBody>
      </p:sp>
    </p:spTree>
    <p:extLst>
      <p:ext uri="{BB962C8B-B14F-4D97-AF65-F5344CB8AC3E}">
        <p14:creationId xmlns:p14="http://schemas.microsoft.com/office/powerpoint/2010/main" val="772303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22</a:t>
            </a:fld>
            <a:endParaRPr lang="en-GB"/>
          </a:p>
        </p:txBody>
      </p:sp>
    </p:spTree>
    <p:extLst>
      <p:ext uri="{BB962C8B-B14F-4D97-AF65-F5344CB8AC3E}">
        <p14:creationId xmlns:p14="http://schemas.microsoft.com/office/powerpoint/2010/main" val="92497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23</a:t>
            </a:fld>
            <a:endParaRPr lang="en-GB"/>
          </a:p>
        </p:txBody>
      </p:sp>
    </p:spTree>
    <p:extLst>
      <p:ext uri="{BB962C8B-B14F-4D97-AF65-F5344CB8AC3E}">
        <p14:creationId xmlns:p14="http://schemas.microsoft.com/office/powerpoint/2010/main" val="277157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24</a:t>
            </a:fld>
            <a:endParaRPr lang="en-GB"/>
          </a:p>
        </p:txBody>
      </p:sp>
    </p:spTree>
    <p:extLst>
      <p:ext uri="{BB962C8B-B14F-4D97-AF65-F5344CB8AC3E}">
        <p14:creationId xmlns:p14="http://schemas.microsoft.com/office/powerpoint/2010/main" val="1753812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25</a:t>
            </a:fld>
            <a:endParaRPr lang="en-GB"/>
          </a:p>
        </p:txBody>
      </p:sp>
    </p:spTree>
    <p:extLst>
      <p:ext uri="{BB962C8B-B14F-4D97-AF65-F5344CB8AC3E}">
        <p14:creationId xmlns:p14="http://schemas.microsoft.com/office/powerpoint/2010/main" val="8673506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26</a:t>
            </a:fld>
            <a:endParaRPr lang="en-GB"/>
          </a:p>
        </p:txBody>
      </p:sp>
    </p:spTree>
    <p:extLst>
      <p:ext uri="{BB962C8B-B14F-4D97-AF65-F5344CB8AC3E}">
        <p14:creationId xmlns:p14="http://schemas.microsoft.com/office/powerpoint/2010/main" val="196615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Maybe</a:t>
            </a:r>
            <a:r>
              <a:rPr lang="sv-SE" dirty="0" smtClean="0"/>
              <a:t> </a:t>
            </a:r>
            <a:r>
              <a:rPr lang="sv-SE" dirty="0" err="1" smtClean="0"/>
              <a:t>someone</a:t>
            </a:r>
            <a:r>
              <a:rPr lang="sv-SE" baseline="0" dirty="0" smtClean="0"/>
              <a:t> </a:t>
            </a:r>
            <a:r>
              <a:rPr lang="sv-SE" baseline="0" dirty="0" err="1" smtClean="0"/>
              <a:t>thinks</a:t>
            </a:r>
            <a:r>
              <a:rPr lang="sv-SE" baseline="0" dirty="0" smtClean="0"/>
              <a:t> </a:t>
            </a:r>
            <a:r>
              <a:rPr lang="sv-SE" baseline="0" dirty="0" err="1" smtClean="0"/>
              <a:t>that</a:t>
            </a:r>
            <a:r>
              <a:rPr lang="sv-SE" baseline="0" dirty="0" smtClean="0"/>
              <a:t> </a:t>
            </a:r>
            <a:r>
              <a:rPr lang="sv-SE" baseline="0" dirty="0" err="1" smtClean="0"/>
              <a:t>this</a:t>
            </a:r>
            <a:r>
              <a:rPr lang="sv-SE" baseline="0" dirty="0" smtClean="0"/>
              <a:t> is not the proper </a:t>
            </a:r>
            <a:r>
              <a:rPr lang="sv-SE" baseline="0" dirty="0" err="1" smtClean="0"/>
              <a:t>way</a:t>
            </a:r>
            <a:r>
              <a:rPr lang="sv-SE" baseline="0" dirty="0" smtClean="0"/>
              <a:t> to </a:t>
            </a:r>
            <a:r>
              <a:rPr lang="sv-SE" baseline="0" dirty="0" err="1" smtClean="0"/>
              <a:t>use</a:t>
            </a:r>
            <a:r>
              <a:rPr lang="sv-SE" baseline="0" dirty="0" smtClean="0"/>
              <a:t> </a:t>
            </a:r>
            <a:r>
              <a:rPr lang="sv-SE" baseline="0" dirty="0" err="1" smtClean="0"/>
              <a:t>streams</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solidFill>
                  <a:prstClr val="black"/>
                </a:solidFill>
              </a:rPr>
              <a:pPr/>
              <a:t>27</a:t>
            </a:fld>
            <a:endParaRPr lang="en-GB">
              <a:solidFill>
                <a:prstClr val="black"/>
              </a:solidFill>
            </a:endParaRPr>
          </a:p>
        </p:txBody>
      </p:sp>
    </p:spTree>
    <p:extLst>
      <p:ext uri="{BB962C8B-B14F-4D97-AF65-F5344CB8AC3E}">
        <p14:creationId xmlns:p14="http://schemas.microsoft.com/office/powerpoint/2010/main" val="1372480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Optimization of stream operations during introspection is not limited only to filter() operations. Consider the following stream example:</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creates a stream where only those films having a rating of PG-13 and a lengthy of more than 75 minutes will appear in the stream. After filtering, the Film elements are mapped to String elements. This is possible because each film’s title is extracted from the film using the Film::</a:t>
            </a:r>
            <a:r>
              <a:rPr lang="en-GB" sz="1200" kern="1200" dirty="0" err="1">
                <a:solidFill>
                  <a:schemeClr val="tx1"/>
                </a:solidFill>
                <a:effectLst/>
                <a:latin typeface="+mn-lt"/>
                <a:ea typeface="+mn-ea"/>
                <a:cs typeface="+mn-cs"/>
              </a:rPr>
              <a:t>getTitle</a:t>
            </a:r>
            <a:r>
              <a:rPr lang="en-GB" sz="1200" kern="1200" dirty="0">
                <a:solidFill>
                  <a:schemeClr val="tx1"/>
                </a:solidFill>
                <a:effectLst/>
                <a:latin typeface="+mn-lt"/>
                <a:ea typeface="+mn-ea"/>
                <a:cs typeface="+mn-cs"/>
              </a:rPr>
              <a:t> method reference. After this step, the stream of string elements is sorted (according to the previously extracted titles in natural order) and finally all the sorted strings are counted.</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28</a:t>
            </a:fld>
            <a:endParaRPr lang="en-GB"/>
          </a:p>
        </p:txBody>
      </p:sp>
    </p:spTree>
    <p:extLst>
      <p:ext uri="{BB962C8B-B14F-4D97-AF65-F5344CB8AC3E}">
        <p14:creationId xmlns:p14="http://schemas.microsoft.com/office/powerpoint/2010/main" val="14016035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Upon introspecting the stream,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determines neither the map() nor the sorted() operator will have any effect on the final count() outcome, because these operators do not change the number of elements in the stream. The operator map()changes only the type of the elements and sorted() only changes the </a:t>
            </a:r>
            <a:r>
              <a:rPr lang="en-GB" sz="1200" i="1" kern="1200" dirty="0">
                <a:solidFill>
                  <a:schemeClr val="tx1"/>
                </a:solidFill>
                <a:effectLst/>
                <a:latin typeface="+mn-lt"/>
                <a:ea typeface="+mn-ea"/>
                <a:cs typeface="+mn-cs"/>
              </a:rPr>
              <a:t>order</a:t>
            </a:r>
            <a:r>
              <a:rPr lang="en-GB" sz="1200" kern="1200" dirty="0">
                <a:solidFill>
                  <a:schemeClr val="tx1"/>
                </a:solidFill>
                <a:effectLst/>
                <a:latin typeface="+mn-lt"/>
                <a:ea typeface="+mn-ea"/>
                <a:cs typeface="+mn-cs"/>
              </a:rPr>
              <a:t> of the elements in which they appear in the stream. So, eventually the stream will be reduced and rendered to the following SQL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The code above will produce the following output:</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29</a:t>
            </a:fld>
            <a:endParaRPr lang="en-GB"/>
          </a:p>
        </p:txBody>
      </p:sp>
    </p:spTree>
    <p:extLst>
      <p:ext uri="{BB962C8B-B14F-4D97-AF65-F5344CB8AC3E}">
        <p14:creationId xmlns:p14="http://schemas.microsoft.com/office/powerpoint/2010/main" val="1713653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was developed as a sample database by the MySQL team and has been available for about ten years. The sample database is open-sourced and available directly from Oracle.</a:t>
            </a:r>
            <a:br>
              <a:rPr lang="en-GB" sz="1200" kern="1200" dirty="0">
                <a:solidFill>
                  <a:schemeClr val="tx1"/>
                </a:solidFill>
                <a:effectLst/>
                <a:latin typeface="+mn-lt"/>
                <a:ea typeface="+mn-ea"/>
                <a:cs typeface="+mn-cs"/>
              </a:rPr>
            </a:br>
            <a:r>
              <a:rPr lang="en-GB" dirty="0"/>
              <a:t>The code generator generates objects corresponding to the selected database tables. </a:t>
            </a:r>
            <a:br>
              <a:rPr lang="en-GB" dirty="0"/>
            </a:br>
            <a:r>
              <a:rPr lang="en-GB" dirty="0"/>
              <a:t>Managers are used for creating streams and other table-related operations.</a:t>
            </a:r>
            <a:endParaRPr lang="sv-SE" dirty="0"/>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30</a:t>
            </a:fld>
            <a:endParaRPr lang="en-GB"/>
          </a:p>
        </p:txBody>
      </p:sp>
    </p:spTree>
    <p:extLst>
      <p:ext uri="{BB962C8B-B14F-4D97-AF65-F5344CB8AC3E}">
        <p14:creationId xmlns:p14="http://schemas.microsoft.com/office/powerpoint/2010/main" val="2350039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When</a:t>
            </a:r>
            <a:r>
              <a:rPr lang="sv-SE" dirty="0"/>
              <a:t> the same </a:t>
            </a:r>
            <a:r>
              <a:rPr lang="sv-SE" dirty="0" err="1"/>
              <a:t>semantics</a:t>
            </a:r>
            <a:r>
              <a:rPr lang="sv-SE" dirty="0"/>
              <a:t> </a:t>
            </a:r>
            <a:r>
              <a:rPr lang="sv-SE" dirty="0" err="1"/>
              <a:t>can</a:t>
            </a:r>
            <a:r>
              <a:rPr lang="sv-SE" dirty="0"/>
              <a:t> be </a:t>
            </a:r>
            <a:r>
              <a:rPr lang="sv-SE" dirty="0" err="1"/>
              <a:t>derived</a:t>
            </a:r>
            <a:r>
              <a:rPr lang="sv-SE" dirty="0"/>
              <a:t> </a:t>
            </a:r>
            <a:r>
              <a:rPr lang="sv-SE" dirty="0" err="1"/>
              <a:t>directly</a:t>
            </a:r>
            <a:r>
              <a:rPr lang="sv-SE" dirty="0"/>
              <a:t> from Java 8 or 9 </a:t>
            </a:r>
            <a:r>
              <a:rPr lang="sv-SE" dirty="0" err="1"/>
              <a:t>streams</a:t>
            </a:r>
            <a:r>
              <a:rPr lang="sv-SE" dirty="0"/>
              <a:t>?</a:t>
            </a:r>
          </a:p>
        </p:txBody>
      </p:sp>
      <p:sp>
        <p:nvSpPr>
          <p:cNvPr id="4" name="Slide Number Placeholder 3"/>
          <p:cNvSpPr>
            <a:spLocks noGrp="1"/>
          </p:cNvSpPr>
          <p:nvPr>
            <p:ph type="sldNum" sz="quarter" idx="10"/>
          </p:nvPr>
        </p:nvSpPr>
        <p:spPr/>
        <p:txBody>
          <a:bodyPr/>
          <a:lstStyle/>
          <a:p>
            <a:fld id="{644E7B0B-233B-4EB4-A566-6CFD8A41686F}" type="slidenum">
              <a:rPr lang="en-GB" smtClean="0"/>
              <a:t>4</a:t>
            </a:fld>
            <a:endParaRPr lang="en-GB"/>
          </a:p>
        </p:txBody>
      </p:sp>
    </p:spTree>
    <p:extLst>
      <p:ext uri="{BB962C8B-B14F-4D97-AF65-F5344CB8AC3E}">
        <p14:creationId xmlns:p14="http://schemas.microsoft.com/office/powerpoint/2010/main" val="13612866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It was developed as a sample database by the MySQL team and has been available for about ten years. The sample database is open-sourced and available directly from Oracle.</a:t>
            </a:r>
            <a:br>
              <a:rPr lang="en-GB" sz="1200" kern="1200" dirty="0">
                <a:solidFill>
                  <a:schemeClr val="tx1"/>
                </a:solidFill>
                <a:effectLst/>
                <a:latin typeface="+mn-lt"/>
                <a:ea typeface="+mn-ea"/>
                <a:cs typeface="+mn-cs"/>
              </a:rPr>
            </a:br>
            <a:r>
              <a:rPr lang="en-GB" dirty="0"/>
              <a:t>The code generator generates objects corresponding to the selected database tables. </a:t>
            </a:r>
            <a:br>
              <a:rPr lang="en-GB" dirty="0"/>
            </a:br>
            <a:r>
              <a:rPr lang="en-GB" dirty="0"/>
              <a:t>Managers are used for creating streams and other table-related operations.</a:t>
            </a:r>
            <a:endParaRPr lang="sv-SE" dirty="0"/>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31</a:t>
            </a:fld>
            <a:endParaRPr lang="en-GB"/>
          </a:p>
        </p:txBody>
      </p:sp>
    </p:spTree>
    <p:extLst>
      <p:ext uri="{BB962C8B-B14F-4D97-AF65-F5344CB8AC3E}">
        <p14:creationId xmlns:p14="http://schemas.microsoft.com/office/powerpoint/2010/main" val="5296859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following, an example is shown where the task is to print out all Film entities having a rating of “PG-13” (meaning “Parents are Strongly Cautioned” in the US). The films are located in a database table represented by a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Manager variable named films in this code snippet:</a:t>
            </a:r>
            <a:endParaRPr lang="sv-SE" sz="1200" kern="1200" dirty="0">
              <a:solidFill>
                <a:schemeClr val="tx1"/>
              </a:solidFill>
              <a:effectLst/>
              <a:latin typeface="+mn-lt"/>
              <a:ea typeface="+mn-ea"/>
              <a:cs typeface="+mn-cs"/>
            </a:endParaRPr>
          </a:p>
          <a:p>
            <a:pPr marL="0" indent="0">
              <a:buNone/>
            </a:pPr>
            <a:r>
              <a:rPr lang="sv-SE" dirty="0"/>
              <a:t/>
            </a:r>
            <a:br>
              <a:rPr lang="sv-SE" dirty="0"/>
            </a:br>
            <a:r>
              <a:rPr lang="sv-SE" dirty="0"/>
              <a:t/>
            </a:r>
            <a:br>
              <a:rPr lang="sv-SE" dirty="0"/>
            </a:br>
            <a:endParaRPr lang="en-GB" sz="1200" dirty="0">
              <a:latin typeface="Consolas" charset="0"/>
              <a:ea typeface="Consolas" charset="0"/>
              <a:cs typeface="Consolas" charset="0"/>
            </a:endParaRPr>
          </a:p>
          <a:p>
            <a:pPr marL="0" indent="0">
              <a:buNone/>
            </a:pPr>
            <a:endParaRPr lang="en-GB" sz="1200" dirty="0">
              <a:latin typeface="Consolas" charset="0"/>
              <a:ea typeface="Consolas" charset="0"/>
              <a:cs typeface="Consolas" charset="0"/>
            </a:endParaRPr>
          </a:p>
          <a:p>
            <a:pPr marL="0" indent="0">
              <a:buNone/>
            </a:pPr>
            <a:r>
              <a:rPr lang="en-GB" sz="1200" dirty="0">
                <a:latin typeface="Consolas" charset="0"/>
                <a:ea typeface="Consolas" charset="0"/>
                <a:cs typeface="Consolas" charset="0"/>
              </a:rPr>
              <a:t>SELECT COUNT(*) FROM `</a:t>
            </a:r>
            <a:r>
              <a:rPr lang="en-GB" sz="1200" dirty="0" err="1">
                <a:latin typeface="Consolas" charset="0"/>
                <a:ea typeface="Consolas" charset="0"/>
                <a:cs typeface="Consolas" charset="0"/>
              </a:rPr>
              <a:t>sakila</a:t>
            </a:r>
            <a:r>
              <a:rPr lang="en-GB" sz="1200" dirty="0">
                <a:latin typeface="Consolas" charset="0"/>
                <a:ea typeface="Consolas" charset="0"/>
                <a:cs typeface="Consolas" charset="0"/>
              </a:rPr>
              <a:t>`.`film`</a:t>
            </a: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32</a:t>
            </a:fld>
            <a:endParaRPr lang="en-GB"/>
          </a:p>
        </p:txBody>
      </p:sp>
    </p:spTree>
    <p:extLst>
      <p:ext uri="{BB962C8B-B14F-4D97-AF65-F5344CB8AC3E}">
        <p14:creationId xmlns:p14="http://schemas.microsoft.com/office/powerpoint/2010/main" val="16055285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33</a:t>
            </a:fld>
            <a:endParaRPr lang="en-GB"/>
          </a:p>
        </p:txBody>
      </p:sp>
    </p:spTree>
    <p:extLst>
      <p:ext uri="{BB962C8B-B14F-4D97-AF65-F5344CB8AC3E}">
        <p14:creationId xmlns:p14="http://schemas.microsoft.com/office/powerpoint/2010/main" val="1755554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34</a:t>
            </a:fld>
            <a:endParaRPr lang="en-GB"/>
          </a:p>
        </p:txBody>
      </p:sp>
    </p:spTree>
    <p:extLst>
      <p:ext uri="{BB962C8B-B14F-4D97-AF65-F5344CB8AC3E}">
        <p14:creationId xmlns:p14="http://schemas.microsoft.com/office/powerpoint/2010/main" val="19326990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35</a:t>
            </a:fld>
            <a:endParaRPr lang="en-GB"/>
          </a:p>
        </p:txBody>
      </p:sp>
    </p:spTree>
    <p:extLst>
      <p:ext uri="{BB962C8B-B14F-4D97-AF65-F5344CB8AC3E}">
        <p14:creationId xmlns:p14="http://schemas.microsoft.com/office/powerpoint/2010/main" val="1692089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36</a:t>
            </a:fld>
            <a:endParaRPr lang="en-GB"/>
          </a:p>
        </p:txBody>
      </p:sp>
    </p:spTree>
    <p:extLst>
      <p:ext uri="{BB962C8B-B14F-4D97-AF65-F5344CB8AC3E}">
        <p14:creationId xmlns:p14="http://schemas.microsoft.com/office/powerpoint/2010/main" val="1959413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Writing web applications and REST endpoints using, for example, Spring Boot or Java EE is straightforward. In the following example, the task is to write a method </a:t>
            </a:r>
            <a:r>
              <a:rPr lang="en-GB" sz="1200" kern="1200" dirty="0" err="1">
                <a:solidFill>
                  <a:schemeClr val="tx1"/>
                </a:solidFill>
                <a:effectLst/>
                <a:latin typeface="+mn-lt"/>
                <a:ea typeface="+mn-ea"/>
                <a:cs typeface="+mn-cs"/>
              </a:rPr>
              <a:t>serveFilms</a:t>
            </a:r>
            <a:r>
              <a:rPr lang="en-GB" sz="1200" kern="1200" dirty="0">
                <a:solidFill>
                  <a:schemeClr val="tx1"/>
                </a:solidFill>
                <a:effectLst/>
                <a:latin typeface="+mn-lt"/>
                <a:ea typeface="+mn-ea"/>
                <a:cs typeface="+mn-cs"/>
              </a:rPr>
              <a:t>(String rating, </a:t>
            </a:r>
            <a:r>
              <a:rPr lang="en-GB" sz="1200" kern="1200" dirty="0" err="1">
                <a:solidFill>
                  <a:schemeClr val="tx1"/>
                </a:solidFill>
                <a:effectLst/>
                <a:latin typeface="+mn-lt"/>
                <a:ea typeface="+mn-ea"/>
                <a:cs typeface="+mn-cs"/>
              </a:rPr>
              <a:t>int</a:t>
            </a:r>
            <a:r>
              <a:rPr lang="en-GB" sz="1200" kern="1200" dirty="0">
                <a:solidFill>
                  <a:schemeClr val="tx1"/>
                </a:solidFill>
                <a:effectLst/>
                <a:latin typeface="+mn-lt"/>
                <a:ea typeface="+mn-ea"/>
                <a:cs typeface="+mn-cs"/>
              </a:rPr>
              <a:t> page) that returns a stream of Film entities. The rating controls the stream, allowing only films with the given rating to appear in the stream. If rating is null, then all films will be returned. Furthermore, the page parameter indicates which page to be rendered on the web user’s screen. The first page is page 0, the next is 1 et cetera. Finally, all films shall be ordered by length. This can be done like this:</a:t>
            </a: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37</a:t>
            </a:fld>
            <a:endParaRPr lang="en-GB"/>
          </a:p>
        </p:txBody>
      </p:sp>
    </p:spTree>
    <p:extLst>
      <p:ext uri="{BB962C8B-B14F-4D97-AF65-F5344CB8AC3E}">
        <p14:creationId xmlns:p14="http://schemas.microsoft.com/office/powerpoint/2010/main" val="5284873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38</a:t>
            </a:fld>
            <a:endParaRPr lang="en-GB"/>
          </a:p>
        </p:txBody>
      </p:sp>
    </p:spTree>
    <p:extLst>
      <p:ext uri="{BB962C8B-B14F-4D97-AF65-F5344CB8AC3E}">
        <p14:creationId xmlns:p14="http://schemas.microsoft.com/office/powerpoint/2010/main" val="11497348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ive</a:t>
            </a:r>
            <a:r>
              <a:rPr lang="sv-SE" dirty="0" smtClean="0"/>
              <a:t> </a:t>
            </a:r>
            <a:r>
              <a:rPr lang="sv-SE" dirty="0"/>
              <a:t>Demo, then Q&amp;A</a:t>
            </a:r>
          </a:p>
        </p:txBody>
      </p:sp>
      <p:sp>
        <p:nvSpPr>
          <p:cNvPr id="4" name="Slide Number Placeholder 3"/>
          <p:cNvSpPr>
            <a:spLocks noGrp="1"/>
          </p:cNvSpPr>
          <p:nvPr>
            <p:ph type="sldNum" sz="quarter" idx="10"/>
          </p:nvPr>
        </p:nvSpPr>
        <p:spPr/>
        <p:txBody>
          <a:bodyPr/>
          <a:lstStyle/>
          <a:p>
            <a:fld id="{644E7B0B-233B-4EB4-A566-6CFD8A41686F}" type="slidenum">
              <a:rPr lang="en-GB" smtClean="0"/>
              <a:t>39</a:t>
            </a:fld>
            <a:endParaRPr lang="en-GB"/>
          </a:p>
        </p:txBody>
      </p:sp>
    </p:spTree>
    <p:extLst>
      <p:ext uri="{BB962C8B-B14F-4D97-AF65-F5344CB8AC3E}">
        <p14:creationId xmlns:p14="http://schemas.microsoft.com/office/powerpoint/2010/main" val="918245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example database, the tables film and language have a relation via a foreign key from </a:t>
            </a:r>
            <a:r>
              <a:rPr lang="en-GB" sz="1200" kern="1200" dirty="0" err="1">
                <a:solidFill>
                  <a:schemeClr val="tx1"/>
                </a:solidFill>
                <a:effectLst/>
                <a:latin typeface="+mn-lt"/>
                <a:ea typeface="+mn-ea"/>
                <a:cs typeface="+mn-cs"/>
              </a:rPr>
              <a:t>film.language_id</a:t>
            </a:r>
            <a:r>
              <a:rPr lang="en-GB" sz="1200" kern="1200" dirty="0">
                <a:solidFill>
                  <a:schemeClr val="tx1"/>
                </a:solidFill>
                <a:effectLst/>
                <a:latin typeface="+mn-lt"/>
                <a:ea typeface="+mn-ea"/>
                <a:cs typeface="+mn-cs"/>
              </a:rPr>
              <a:t> to language.language.id. Suppose the task at hand is to print all films that are in English, then this example is a way of doing it: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This is how it works: First, the English language is filtered out. Then the actual relation between the tables is specified by applying a </a:t>
            </a:r>
            <a:r>
              <a:rPr lang="en-GB" sz="1200" kern="1200" dirty="0" err="1">
                <a:solidFill>
                  <a:schemeClr val="tx1"/>
                </a:solidFill>
                <a:effectLst/>
                <a:latin typeface="+mn-lt"/>
                <a:ea typeface="+mn-ea"/>
                <a:cs typeface="+mn-cs"/>
              </a:rPr>
              <a:t>flatMap</a:t>
            </a:r>
            <a:r>
              <a:rPr lang="en-GB" sz="1200" kern="1200" dirty="0">
                <a:solidFill>
                  <a:schemeClr val="tx1"/>
                </a:solidFill>
                <a:effectLst/>
                <a:latin typeface="+mn-lt"/>
                <a:ea typeface="+mn-ea"/>
                <a:cs typeface="+mn-cs"/>
              </a:rPr>
              <a:t>() operator. This operator takes a Function that maps from a Language to a Stream&lt;Film&gt; whereby the latter only contains Films matching  the particular language. In short, the penultimate line takes us from a Stream&lt;Language&gt; to a Stream&lt;Film&gt;. This is a relation commonly referred to as a “one-to-many” relation because many films can point to the same language.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is aware of the columns having foreign keys and only those columns can be passed to the </a:t>
            </a:r>
            <a:r>
              <a:rPr lang="en-GB" sz="1200" kern="1200" dirty="0" err="1">
                <a:solidFill>
                  <a:schemeClr val="tx1"/>
                </a:solidFill>
                <a:effectLst/>
                <a:latin typeface="+mn-lt"/>
                <a:ea typeface="+mn-ea"/>
                <a:cs typeface="+mn-cs"/>
              </a:rPr>
              <a:t>finderBackwardsBy</a:t>
            </a:r>
            <a:r>
              <a:rPr lang="en-GB" sz="1200" kern="1200" dirty="0">
                <a:solidFill>
                  <a:schemeClr val="tx1"/>
                </a:solidFill>
                <a:effectLst/>
                <a:latin typeface="+mn-lt"/>
                <a:ea typeface="+mn-ea"/>
                <a:cs typeface="+mn-cs"/>
              </a:rPr>
              <a:t>() method, which ensures full relational integrity at compile time.</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40</a:t>
            </a:fld>
            <a:endParaRPr lang="en-GB"/>
          </a:p>
        </p:txBody>
      </p:sp>
    </p:spTree>
    <p:extLst>
      <p:ext uri="{BB962C8B-B14F-4D97-AF65-F5344CB8AC3E}">
        <p14:creationId xmlns:p14="http://schemas.microsoft.com/office/powerpoint/2010/main" val="376867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They</a:t>
            </a:r>
            <a:r>
              <a:rPr lang="sv-SE" dirty="0"/>
              <a:t> </a:t>
            </a:r>
            <a:r>
              <a:rPr lang="sv-SE" dirty="0" err="1"/>
              <a:t>describe</a:t>
            </a:r>
            <a:r>
              <a:rPr lang="sv-SE" dirty="0"/>
              <a:t> </a:t>
            </a:r>
            <a:r>
              <a:rPr lang="sv-SE" dirty="0" err="1"/>
              <a:t>result</a:t>
            </a:r>
            <a:r>
              <a:rPr lang="sv-SE" dirty="0"/>
              <a:t> </a:t>
            </a:r>
            <a:r>
              <a:rPr lang="sv-SE" dirty="0" err="1"/>
              <a:t>rather</a:t>
            </a:r>
            <a:r>
              <a:rPr lang="sv-SE" dirty="0"/>
              <a:t> </a:t>
            </a:r>
            <a:r>
              <a:rPr lang="sv-SE" dirty="0" err="1"/>
              <a:t>than</a:t>
            </a:r>
            <a:r>
              <a:rPr lang="sv-SE" dirty="0"/>
              <a:t> </a:t>
            </a:r>
            <a:r>
              <a:rPr lang="sv-SE" dirty="0" err="1"/>
              <a:t>state</a:t>
            </a:r>
            <a:r>
              <a:rPr lang="sv-SE" dirty="0"/>
              <a:t> </a:t>
            </a:r>
            <a:r>
              <a:rPr lang="sv-SE" dirty="0" err="1"/>
              <a:t>instructions</a:t>
            </a:r>
            <a:r>
              <a:rPr lang="sv-SE" dirty="0"/>
              <a:t> on </a:t>
            </a:r>
            <a:r>
              <a:rPr lang="sv-SE" dirty="0" err="1"/>
              <a:t>how</a:t>
            </a:r>
            <a:r>
              <a:rPr lang="sv-SE" dirty="0"/>
              <a:t> to </a:t>
            </a:r>
            <a:r>
              <a:rPr lang="sv-SE" dirty="0" err="1"/>
              <a:t>compute</a:t>
            </a:r>
            <a:r>
              <a:rPr lang="sv-SE" dirty="0"/>
              <a:t> the </a:t>
            </a:r>
            <a:r>
              <a:rPr lang="sv-SE" dirty="0" err="1"/>
              <a:t>result</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5</a:t>
            </a:fld>
            <a:endParaRPr lang="en-GB"/>
          </a:p>
        </p:txBody>
      </p:sp>
    </p:spTree>
    <p:extLst>
      <p:ext uri="{BB962C8B-B14F-4D97-AF65-F5344CB8AC3E}">
        <p14:creationId xmlns:p14="http://schemas.microsoft.com/office/powerpoint/2010/main" val="2726364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sz="1200" kern="1200" dirty="0">
                <a:solidFill>
                  <a:schemeClr val="tx1"/>
                </a:solidFill>
                <a:effectLst/>
                <a:latin typeface="+mn-lt"/>
                <a:ea typeface="+mn-ea"/>
                <a:cs typeface="+mn-cs"/>
              </a:rPr>
              <a:t>With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as with any ORM, entities can be created, updated and deleted. These operations can be integrated with Java 8 streams as illustrated in the example below. Here, all language entities with a name “Deutsch” are to be renamed to “German”:</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First, the language to be changed is filtered out. Then a map() operation is added to the stream that, when applied, will take a Language entity and return a (possibly new) Language entity with the “name” field changed to “German”. On the last row, the language updater() will be called for each Language in the stream. As its name implies, a language updater() will take a Language and then locate and update the affected row in the database.</a:t>
            </a:r>
            <a:endParaRPr lang="sv-S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Remember,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will optimize the stream and will only pull in those elements fitting the filter.</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41</a:t>
            </a:fld>
            <a:endParaRPr lang="en-GB"/>
          </a:p>
        </p:txBody>
      </p:sp>
    </p:spTree>
    <p:extLst>
      <p:ext uri="{BB962C8B-B14F-4D97-AF65-F5344CB8AC3E}">
        <p14:creationId xmlns:p14="http://schemas.microsoft.com/office/powerpoint/2010/main" val="19973836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42</a:t>
            </a:fld>
            <a:endParaRPr lang="en-GB"/>
          </a:p>
        </p:txBody>
      </p:sp>
    </p:spTree>
    <p:extLst>
      <p:ext uri="{BB962C8B-B14F-4D97-AF65-F5344CB8AC3E}">
        <p14:creationId xmlns:p14="http://schemas.microsoft.com/office/powerpoint/2010/main" val="12581415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4E7B0B-233B-4EB4-A566-6CFD8A41686F}" type="slidenum">
              <a:rPr lang="en-GB" smtClean="0"/>
              <a:t>43</a:t>
            </a:fld>
            <a:endParaRPr lang="en-GB"/>
          </a:p>
        </p:txBody>
      </p:sp>
    </p:spTree>
    <p:extLst>
      <p:ext uri="{BB962C8B-B14F-4D97-AF65-F5344CB8AC3E}">
        <p14:creationId xmlns:p14="http://schemas.microsoft.com/office/powerpoint/2010/main" val="9218945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44</a:t>
            </a:fld>
            <a:endParaRPr lang="en-GB"/>
          </a:p>
        </p:txBody>
      </p:sp>
    </p:spTree>
    <p:extLst>
      <p:ext uri="{BB962C8B-B14F-4D97-AF65-F5344CB8AC3E}">
        <p14:creationId xmlns:p14="http://schemas.microsoft.com/office/powerpoint/2010/main" val="8731978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Slide Number Placeholder 3"/>
          <p:cNvSpPr>
            <a:spLocks noGrp="1"/>
          </p:cNvSpPr>
          <p:nvPr>
            <p:ph type="sldNum" sz="quarter" idx="10"/>
          </p:nvPr>
        </p:nvSpPr>
        <p:spPr/>
        <p:txBody>
          <a:bodyPr/>
          <a:lstStyle/>
          <a:p>
            <a:fld id="{644E7B0B-233B-4EB4-A566-6CFD8A41686F}" type="slidenum">
              <a:rPr lang="en-GB" smtClean="0"/>
              <a:t>45</a:t>
            </a:fld>
            <a:endParaRPr lang="en-GB"/>
          </a:p>
        </p:txBody>
      </p:sp>
    </p:spTree>
    <p:extLst>
      <p:ext uri="{BB962C8B-B14F-4D97-AF65-F5344CB8AC3E}">
        <p14:creationId xmlns:p14="http://schemas.microsoft.com/office/powerpoint/2010/main" val="5922355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4E7B0B-233B-4EB4-A566-6CFD8A41686F}" type="slidenum">
              <a:rPr lang="en-GB" smtClean="0"/>
              <a:t>46</a:t>
            </a:fld>
            <a:endParaRPr lang="en-GB"/>
          </a:p>
        </p:txBody>
      </p:sp>
    </p:spTree>
    <p:extLst>
      <p:ext uri="{BB962C8B-B14F-4D97-AF65-F5344CB8AC3E}">
        <p14:creationId xmlns:p14="http://schemas.microsoft.com/office/powerpoint/2010/main" val="19223017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Positives</a:t>
            </a:r>
          </a:p>
        </p:txBody>
      </p:sp>
      <p:sp>
        <p:nvSpPr>
          <p:cNvPr id="4" name="Slide Number Placeholder 3"/>
          <p:cNvSpPr>
            <a:spLocks noGrp="1"/>
          </p:cNvSpPr>
          <p:nvPr>
            <p:ph type="sldNum" sz="quarter" idx="10"/>
          </p:nvPr>
        </p:nvSpPr>
        <p:spPr/>
        <p:txBody>
          <a:bodyPr/>
          <a:lstStyle/>
          <a:p>
            <a:fld id="{644E7B0B-233B-4EB4-A566-6CFD8A41686F}" type="slidenum">
              <a:rPr lang="en-GB" smtClean="0"/>
              <a:t>47</a:t>
            </a:fld>
            <a:endParaRPr lang="en-GB"/>
          </a:p>
        </p:txBody>
      </p:sp>
    </p:spTree>
    <p:extLst>
      <p:ext uri="{BB962C8B-B14F-4D97-AF65-F5344CB8AC3E}">
        <p14:creationId xmlns:p14="http://schemas.microsoft.com/office/powerpoint/2010/main" val="31830468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Agile Workflow</a:t>
            </a:r>
          </a:p>
        </p:txBody>
      </p:sp>
      <p:sp>
        <p:nvSpPr>
          <p:cNvPr id="4" name="Slide Number Placeholder 3"/>
          <p:cNvSpPr>
            <a:spLocks noGrp="1"/>
          </p:cNvSpPr>
          <p:nvPr>
            <p:ph type="sldNum" sz="quarter" idx="10"/>
          </p:nvPr>
        </p:nvSpPr>
        <p:spPr/>
        <p:txBody>
          <a:bodyPr/>
          <a:lstStyle/>
          <a:p>
            <a:fld id="{644E7B0B-233B-4EB4-A566-6CFD8A41686F}" type="slidenum">
              <a:rPr lang="en-GB" smtClean="0"/>
              <a:t>48</a:t>
            </a:fld>
            <a:endParaRPr lang="en-GB"/>
          </a:p>
        </p:txBody>
      </p:sp>
    </p:spTree>
    <p:extLst>
      <p:ext uri="{BB962C8B-B14F-4D97-AF65-F5344CB8AC3E}">
        <p14:creationId xmlns:p14="http://schemas.microsoft.com/office/powerpoint/2010/main" val="339041802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sz="1200" kern="1200" dirty="0">
                <a:solidFill>
                  <a:schemeClr val="tx1"/>
                </a:solidFill>
                <a:effectLst/>
                <a:latin typeface="+mn-lt"/>
                <a:ea typeface="+mn-ea"/>
                <a:cs typeface="+mn-cs"/>
              </a:rPr>
              <a:t>The raw conversion overhead compared to reading the </a:t>
            </a:r>
            <a:r>
              <a:rPr lang="en-GB" sz="1200" kern="1200" dirty="0" err="1">
                <a:solidFill>
                  <a:schemeClr val="tx1"/>
                </a:solidFill>
                <a:effectLst/>
                <a:latin typeface="+mn-lt"/>
                <a:ea typeface="+mn-ea"/>
                <a:cs typeface="+mn-cs"/>
              </a:rPr>
              <a:t>ResultSet</a:t>
            </a:r>
            <a:r>
              <a:rPr lang="en-GB" sz="1200" kern="1200" dirty="0">
                <a:solidFill>
                  <a:schemeClr val="tx1"/>
                </a:solidFill>
                <a:effectLst/>
                <a:latin typeface="+mn-lt"/>
                <a:ea typeface="+mn-ea"/>
                <a:cs typeface="+mn-cs"/>
              </a:rPr>
              <a:t> with custom JDBC code and then converting each row to an entity is in every practical aspect negligible.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further supports parallel streams meaning you can process the result from a database query </a:t>
            </a:r>
            <a:r>
              <a:rPr lang="en-GB" sz="1200" i="1" kern="1200" dirty="0">
                <a:solidFill>
                  <a:schemeClr val="tx1"/>
                </a:solidFill>
                <a:effectLst/>
                <a:latin typeface="+mn-lt"/>
                <a:ea typeface="+mn-ea"/>
                <a:cs typeface="+mn-cs"/>
              </a:rPr>
              <a:t>in parallel</a:t>
            </a:r>
            <a:r>
              <a:rPr lang="en-GB" sz="1200" kern="1200" dirty="0">
                <a:solidFill>
                  <a:schemeClr val="tx1"/>
                </a:solidFill>
                <a:effectLst/>
                <a:latin typeface="+mn-lt"/>
                <a:ea typeface="+mn-ea"/>
                <a:cs typeface="+mn-cs"/>
              </a:rPr>
              <a:t> and divide the work using the </a:t>
            </a:r>
            <a:r>
              <a:rPr lang="en-GB" sz="1200" kern="1200" dirty="0" err="1">
                <a:solidFill>
                  <a:schemeClr val="tx1"/>
                </a:solidFill>
                <a:effectLst/>
                <a:latin typeface="+mn-lt"/>
                <a:ea typeface="+mn-ea"/>
                <a:cs typeface="+mn-cs"/>
              </a:rPr>
              <a:t>CommonForkJoinPool</a:t>
            </a:r>
            <a:r>
              <a:rPr lang="en-GB" sz="1200" kern="1200" dirty="0">
                <a:solidFill>
                  <a:schemeClr val="tx1"/>
                </a:solidFill>
                <a:effectLst/>
                <a:latin typeface="+mn-lt"/>
                <a:ea typeface="+mn-ea"/>
                <a:cs typeface="+mn-cs"/>
              </a:rPr>
              <a:t> or any other thread pool of your choice.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The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runtime can be deployed under Java 9 and then it supports the improved Java 9 Stream API including the new methods Stream::</a:t>
            </a:r>
            <a:r>
              <a:rPr lang="en-GB" sz="1200" kern="1200" dirty="0" err="1">
                <a:solidFill>
                  <a:schemeClr val="tx1"/>
                </a:solidFill>
                <a:effectLst/>
                <a:latin typeface="+mn-lt"/>
                <a:ea typeface="+mn-ea"/>
                <a:cs typeface="+mn-cs"/>
              </a:rPr>
              <a:t>takeWhile</a:t>
            </a:r>
            <a:r>
              <a:rPr lang="en-GB" sz="1200" kern="1200" dirty="0">
                <a:solidFill>
                  <a:schemeClr val="tx1"/>
                </a:solidFill>
                <a:effectLst/>
                <a:latin typeface="+mn-lt"/>
                <a:ea typeface="+mn-ea"/>
                <a:cs typeface="+mn-cs"/>
              </a:rPr>
              <a:t> and Stream::</a:t>
            </a:r>
            <a:r>
              <a:rPr lang="en-GB" sz="1200" kern="1200" dirty="0" err="1">
                <a:solidFill>
                  <a:schemeClr val="tx1"/>
                </a:solidFill>
                <a:effectLst/>
                <a:latin typeface="+mn-lt"/>
                <a:ea typeface="+mn-ea"/>
                <a:cs typeface="+mn-cs"/>
              </a:rPr>
              <a:t>dropWhile</a:t>
            </a:r>
            <a:r>
              <a:rPr lang="en-GB" sz="1200" kern="1200" dirty="0">
                <a:solidFill>
                  <a:schemeClr val="tx1"/>
                </a:solidFill>
                <a:effectLst/>
                <a:latin typeface="+mn-lt"/>
                <a:ea typeface="+mn-ea"/>
                <a:cs typeface="+mn-cs"/>
              </a:rPr>
              <a:t>.</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
            </a:r>
            <a:br>
              <a:rPr lang="en-GB" sz="1200" kern="1200" dirty="0">
                <a:solidFill>
                  <a:schemeClr val="tx1"/>
                </a:solidFill>
                <a:effectLst/>
                <a:latin typeface="+mn-lt"/>
                <a:ea typeface="+mn-ea"/>
                <a:cs typeface="+mn-cs"/>
              </a:rPr>
            </a:b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supports lazy joining of tables. Semantic joins, by which it is possible to eagerly join tables, are being planned. This will make it easier to express different kind of joins and will improve performance for larger joins. </a:t>
            </a:r>
            <a:endParaRPr lang="sv-S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49</a:t>
            </a:fld>
            <a:endParaRPr lang="en-GB"/>
          </a:p>
        </p:txBody>
      </p:sp>
    </p:spTree>
    <p:extLst>
      <p:ext uri="{BB962C8B-B14F-4D97-AF65-F5344CB8AC3E}">
        <p14:creationId xmlns:p14="http://schemas.microsoft.com/office/powerpoint/2010/main" val="447496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In-JVM-memory acceleration</a:t>
            </a:r>
          </a:p>
          <a:p>
            <a:r>
              <a:rPr lang="en-US" dirty="0"/>
              <a:t>Query latency well below 1 µs</a:t>
            </a:r>
          </a:p>
          <a:p>
            <a:r>
              <a:rPr lang="en-US" dirty="0"/>
              <a:t>+1,000x speedup factor</a:t>
            </a:r>
          </a:p>
          <a:p>
            <a:r>
              <a:rPr lang="en-US" dirty="0"/>
              <a:t>Enterprise database types</a:t>
            </a:r>
          </a:p>
          <a:p>
            <a:r>
              <a:rPr lang="en-US" dirty="0" smtClean="0"/>
              <a:t>Avro/Hadoop</a:t>
            </a:r>
            <a:endParaRPr lang="en-US" dirty="0"/>
          </a:p>
        </p:txBody>
      </p:sp>
      <p:sp>
        <p:nvSpPr>
          <p:cNvPr id="4" name="Slide Number Placeholder 3"/>
          <p:cNvSpPr>
            <a:spLocks noGrp="1"/>
          </p:cNvSpPr>
          <p:nvPr>
            <p:ph type="sldNum" sz="quarter" idx="10"/>
          </p:nvPr>
        </p:nvSpPr>
        <p:spPr/>
        <p:txBody>
          <a:bodyPr/>
          <a:lstStyle/>
          <a:p>
            <a:fld id="{644E7B0B-233B-4EB4-A566-6CFD8A41686F}" type="slidenum">
              <a:rPr lang="en-GB" smtClean="0"/>
              <a:t>50</a:t>
            </a:fld>
            <a:endParaRPr lang="en-GB"/>
          </a:p>
        </p:txBody>
      </p:sp>
    </p:spTree>
    <p:extLst>
      <p:ext uri="{BB962C8B-B14F-4D97-AF65-F5344CB8AC3E}">
        <p14:creationId xmlns:p14="http://schemas.microsoft.com/office/powerpoint/2010/main" val="193038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the following, an example is shown where the task is to print out all Film entities having a rating of “PG-13” (meaning “Parents are Strongly Cautioned” in the US). The films are located in a database table represented by a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Manager variable named films in this code snippet:</a:t>
            </a:r>
            <a:endParaRPr lang="sv-SE" sz="1200" kern="1200" dirty="0">
              <a:solidFill>
                <a:schemeClr val="tx1"/>
              </a:solidFill>
              <a:effectLst/>
              <a:latin typeface="+mn-lt"/>
              <a:ea typeface="+mn-ea"/>
              <a:cs typeface="+mn-cs"/>
            </a:endParaRPr>
          </a:p>
          <a:p>
            <a:pPr marL="0" indent="0">
              <a:buNone/>
            </a:pPr>
            <a:r>
              <a:rPr lang="sv-SE" dirty="0"/>
              <a:t/>
            </a:r>
            <a:br>
              <a:rPr lang="sv-SE" dirty="0"/>
            </a:br>
            <a:r>
              <a:rPr lang="sv-SE" dirty="0"/>
              <a:t/>
            </a:r>
            <a:br>
              <a:rPr lang="sv-SE" dirty="0"/>
            </a:br>
            <a:endParaRPr lang="en-GB" sz="1200" dirty="0">
              <a:latin typeface="Consolas" charset="0"/>
              <a:ea typeface="Consolas" charset="0"/>
              <a:cs typeface="Consolas" charset="0"/>
            </a:endParaRPr>
          </a:p>
          <a:p>
            <a:pPr marL="0" indent="0">
              <a:buNone/>
            </a:pPr>
            <a:endParaRPr lang="en-GB" sz="1200" dirty="0">
              <a:latin typeface="Consolas" charset="0"/>
              <a:ea typeface="Consolas" charset="0"/>
              <a:cs typeface="Consolas" charset="0"/>
            </a:endParaRPr>
          </a:p>
          <a:p>
            <a:pPr marL="0" indent="0">
              <a:buNone/>
            </a:pPr>
            <a:r>
              <a:rPr lang="en-GB" sz="1200" dirty="0">
                <a:latin typeface="Consolas" charset="0"/>
                <a:ea typeface="Consolas" charset="0"/>
                <a:cs typeface="Consolas" charset="0"/>
              </a:rPr>
              <a:t>SELECT COUNT(*) FROM `</a:t>
            </a:r>
            <a:r>
              <a:rPr lang="en-GB" sz="1200" dirty="0" err="1">
                <a:latin typeface="Consolas" charset="0"/>
                <a:ea typeface="Consolas" charset="0"/>
                <a:cs typeface="Consolas" charset="0"/>
              </a:rPr>
              <a:t>sakila</a:t>
            </a:r>
            <a:r>
              <a:rPr lang="en-GB" sz="1200" dirty="0">
                <a:latin typeface="Consolas" charset="0"/>
                <a:ea typeface="Consolas" charset="0"/>
                <a:cs typeface="Consolas" charset="0"/>
              </a:rPr>
              <a:t>`.`film`</a:t>
            </a: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6</a:t>
            </a:fld>
            <a:endParaRPr lang="en-GB"/>
          </a:p>
        </p:txBody>
      </p:sp>
    </p:spTree>
    <p:extLst>
      <p:ext uri="{BB962C8B-B14F-4D97-AF65-F5344CB8AC3E}">
        <p14:creationId xmlns:p14="http://schemas.microsoft.com/office/powerpoint/2010/main" val="19104541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51</a:t>
            </a:fld>
            <a:endParaRPr lang="en-GB"/>
          </a:p>
        </p:txBody>
      </p:sp>
    </p:spTree>
    <p:extLst>
      <p:ext uri="{BB962C8B-B14F-4D97-AF65-F5344CB8AC3E}">
        <p14:creationId xmlns:p14="http://schemas.microsoft.com/office/powerpoint/2010/main" val="428681896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Positives</a:t>
            </a:r>
          </a:p>
        </p:txBody>
      </p:sp>
      <p:sp>
        <p:nvSpPr>
          <p:cNvPr id="4" name="Slide Number Placeholder 3"/>
          <p:cNvSpPr>
            <a:spLocks noGrp="1"/>
          </p:cNvSpPr>
          <p:nvPr>
            <p:ph type="sldNum" sz="quarter" idx="10"/>
          </p:nvPr>
        </p:nvSpPr>
        <p:spPr/>
        <p:txBody>
          <a:bodyPr/>
          <a:lstStyle/>
          <a:p>
            <a:fld id="{644E7B0B-233B-4EB4-A566-6CFD8A41686F}" type="slidenum">
              <a:rPr lang="en-GB" smtClean="0"/>
              <a:t>52</a:t>
            </a:fld>
            <a:endParaRPr lang="en-GB"/>
          </a:p>
        </p:txBody>
      </p:sp>
    </p:spTree>
    <p:extLst>
      <p:ext uri="{BB962C8B-B14F-4D97-AF65-F5344CB8AC3E}">
        <p14:creationId xmlns:p14="http://schemas.microsoft.com/office/powerpoint/2010/main" val="1266446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Now suppose you want to group all the films by rating and produce a Java Map with all these groups. This can be done using standard Java 8 semantics applied to a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stream:</a:t>
            </a:r>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54</a:t>
            </a:fld>
            <a:endParaRPr lang="en-GB"/>
          </a:p>
        </p:txBody>
      </p:sp>
    </p:spTree>
    <p:extLst>
      <p:ext uri="{BB962C8B-B14F-4D97-AF65-F5344CB8AC3E}">
        <p14:creationId xmlns:p14="http://schemas.microsoft.com/office/powerpoint/2010/main" val="17638404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sz="1200" kern="1200" dirty="0">
                <a:solidFill>
                  <a:schemeClr val="tx1"/>
                </a:solidFill>
                <a:effectLst/>
                <a:latin typeface="+mn-lt"/>
                <a:ea typeface="+mn-ea"/>
                <a:cs typeface="+mn-cs"/>
              </a:rPr>
              <a:t> </a:t>
            </a:r>
            <a:endParaRPr lang="sv-S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Because the rating column is defined as NULLABLE in the sample database,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generates a corresponding </a:t>
            </a:r>
            <a:r>
              <a:rPr lang="en-GB" sz="1200" kern="1200" dirty="0" err="1">
                <a:solidFill>
                  <a:schemeClr val="tx1"/>
                </a:solidFill>
                <a:effectLst/>
                <a:latin typeface="+mn-lt"/>
                <a:ea typeface="+mn-ea"/>
                <a:cs typeface="+mn-cs"/>
              </a:rPr>
              <a:t>getRating</a:t>
            </a:r>
            <a:r>
              <a:rPr lang="en-GB" sz="1200" kern="1200" dirty="0">
                <a:solidFill>
                  <a:schemeClr val="tx1"/>
                </a:solidFill>
                <a:effectLst/>
                <a:latin typeface="+mn-lt"/>
                <a:ea typeface="+mn-ea"/>
                <a:cs typeface="+mn-cs"/>
              </a:rPr>
              <a:t>() method that returns an Optional&lt;String&gt; rather than just a String. This helps avoiding accidental null pointer exceptions in the application. Thus, if a film is not rated (its rating is NULL in the database), then the </a:t>
            </a:r>
            <a:r>
              <a:rPr lang="en-GB" sz="1200" kern="1200" dirty="0" err="1">
                <a:solidFill>
                  <a:schemeClr val="tx1"/>
                </a:solidFill>
                <a:effectLst/>
                <a:latin typeface="+mn-lt"/>
                <a:ea typeface="+mn-ea"/>
                <a:cs typeface="+mn-cs"/>
              </a:rPr>
              <a:t>getRating</a:t>
            </a:r>
            <a:r>
              <a:rPr lang="en-GB" sz="1200" kern="1200" dirty="0">
                <a:solidFill>
                  <a:schemeClr val="tx1"/>
                </a:solidFill>
                <a:effectLst/>
                <a:latin typeface="+mn-lt"/>
                <a:ea typeface="+mn-ea"/>
                <a:cs typeface="+mn-cs"/>
              </a:rPr>
              <a:t>() method will return an </a:t>
            </a:r>
            <a:r>
              <a:rPr lang="en-GB" sz="1200" kern="1200" dirty="0" err="1">
                <a:solidFill>
                  <a:schemeClr val="tx1"/>
                </a:solidFill>
                <a:effectLst/>
                <a:latin typeface="+mn-lt"/>
                <a:ea typeface="+mn-ea"/>
                <a:cs typeface="+mn-cs"/>
              </a:rPr>
              <a:t>Optional.empty</a:t>
            </a:r>
            <a:r>
              <a:rPr lang="en-GB" sz="1200" kern="1200" dirty="0">
                <a:solidFill>
                  <a:schemeClr val="tx1"/>
                </a:solidFill>
                <a:effectLst/>
                <a:latin typeface="+mn-lt"/>
                <a:ea typeface="+mn-ea"/>
                <a:cs typeface="+mn-cs"/>
              </a:rPr>
              <a:t>() and the classifier will default to none. The previous code might produce the following output:</a:t>
            </a:r>
            <a:endParaRPr lang="sv-SE" sz="1200" kern="1200" dirty="0">
              <a:solidFill>
                <a:schemeClr val="tx1"/>
              </a:solidFill>
              <a:effectLst/>
              <a:latin typeface="+mn-lt"/>
              <a:ea typeface="+mn-ea"/>
              <a:cs typeface="+mn-cs"/>
            </a:endParaRPr>
          </a:p>
          <a:p>
            <a:endParaRPr lang="sv-SE" sz="1200" kern="1200" dirty="0">
              <a:solidFill>
                <a:schemeClr val="tx1"/>
              </a:solidFill>
              <a:effectLst/>
              <a:latin typeface="+mn-lt"/>
              <a:ea typeface="+mn-ea"/>
              <a:cs typeface="+mn-cs"/>
            </a:endParaRPr>
          </a:p>
          <a:p>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55</a:t>
            </a:fld>
            <a:endParaRPr lang="en-GB"/>
          </a:p>
        </p:txBody>
      </p:sp>
    </p:spTree>
    <p:extLst>
      <p:ext uri="{BB962C8B-B14F-4D97-AF65-F5344CB8AC3E}">
        <p14:creationId xmlns:p14="http://schemas.microsoft.com/office/powerpoint/2010/main" val="9822164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Suppose you want to write an application that prints out all Film entities. With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it looks like this:</a:t>
            </a:r>
            <a:endParaRPr lang="sv-SE"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On the first line, a </a:t>
            </a:r>
            <a:r>
              <a:rPr lang="en-GB" sz="1200" kern="1200" dirty="0" err="1">
                <a:solidFill>
                  <a:schemeClr val="tx1"/>
                </a:solidFill>
                <a:effectLst/>
                <a:latin typeface="+mn-lt"/>
                <a:ea typeface="+mn-ea"/>
                <a:cs typeface="+mn-cs"/>
              </a:rPr>
              <a:t>Speedment</a:t>
            </a:r>
            <a:r>
              <a:rPr lang="en-GB" sz="1200" kern="1200" dirty="0">
                <a:solidFill>
                  <a:schemeClr val="tx1"/>
                </a:solidFill>
                <a:effectLst/>
                <a:latin typeface="+mn-lt"/>
                <a:ea typeface="+mn-ea"/>
                <a:cs typeface="+mn-cs"/>
              </a:rPr>
              <a:t> stream is created using the variable films (of type </a:t>
            </a:r>
            <a:r>
              <a:rPr lang="en-GB" sz="1200" kern="1200" dirty="0" err="1">
                <a:solidFill>
                  <a:schemeClr val="tx1"/>
                </a:solidFill>
                <a:effectLst/>
                <a:latin typeface="+mn-lt"/>
                <a:ea typeface="+mn-ea"/>
                <a:cs typeface="+mn-cs"/>
              </a:rPr>
              <a:t>FilmManager</a:t>
            </a:r>
            <a:r>
              <a:rPr lang="en-GB" sz="1200" kern="1200" dirty="0">
                <a:solidFill>
                  <a:schemeClr val="tx1"/>
                </a:solidFill>
                <a:effectLst/>
                <a:latin typeface="+mn-lt"/>
                <a:ea typeface="+mn-ea"/>
                <a:cs typeface="+mn-cs"/>
              </a:rPr>
              <a:t>). </a:t>
            </a:r>
            <a:br>
              <a:rPr lang="en-GB" sz="1200" kern="1200" dirty="0">
                <a:solidFill>
                  <a:schemeClr val="tx1"/>
                </a:solidFill>
                <a:effectLst/>
                <a:latin typeface="+mn-lt"/>
                <a:ea typeface="+mn-ea"/>
                <a:cs typeface="+mn-cs"/>
              </a:rPr>
            </a:br>
            <a:r>
              <a:rPr lang="en-GB" sz="1200" kern="1200" dirty="0">
                <a:solidFill>
                  <a:schemeClr val="tx1"/>
                </a:solidFill>
                <a:effectLst/>
                <a:latin typeface="+mn-lt"/>
                <a:ea typeface="+mn-ea"/>
                <a:cs typeface="+mn-cs"/>
              </a:rPr>
              <a:t>On the second line, the stream is consumed by sending all its elements to </a:t>
            </a:r>
            <a:r>
              <a:rPr lang="en-GB" sz="1200" kern="1200" dirty="0" err="1">
                <a:solidFill>
                  <a:schemeClr val="tx1"/>
                </a:solidFill>
                <a:effectLst/>
                <a:latin typeface="+mn-lt"/>
                <a:ea typeface="+mn-ea"/>
                <a:cs typeface="+mn-cs"/>
              </a:rPr>
              <a:t>System.out</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output of the code snippet is </a:t>
            </a:r>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56</a:t>
            </a:fld>
            <a:endParaRPr lang="en-GB"/>
          </a:p>
        </p:txBody>
      </p:sp>
    </p:spTree>
    <p:extLst>
      <p:ext uri="{BB962C8B-B14F-4D97-AF65-F5344CB8AC3E}">
        <p14:creationId xmlns:p14="http://schemas.microsoft.com/office/powerpoint/2010/main" val="10929521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Positives</a:t>
            </a:r>
          </a:p>
        </p:txBody>
      </p:sp>
      <p:sp>
        <p:nvSpPr>
          <p:cNvPr id="4" name="Slide Number Placeholder 3"/>
          <p:cNvSpPr>
            <a:spLocks noGrp="1"/>
          </p:cNvSpPr>
          <p:nvPr>
            <p:ph type="sldNum" sz="quarter" idx="10"/>
          </p:nvPr>
        </p:nvSpPr>
        <p:spPr/>
        <p:txBody>
          <a:bodyPr/>
          <a:lstStyle/>
          <a:p>
            <a:fld id="{644E7B0B-233B-4EB4-A566-6CFD8A41686F}" type="slidenum">
              <a:rPr lang="en-GB" smtClean="0"/>
              <a:t>57</a:t>
            </a:fld>
            <a:endParaRPr lang="en-GB"/>
          </a:p>
        </p:txBody>
      </p:sp>
    </p:spTree>
    <p:extLst>
      <p:ext uri="{BB962C8B-B14F-4D97-AF65-F5344CB8AC3E}">
        <p14:creationId xmlns:p14="http://schemas.microsoft.com/office/powerpoint/2010/main" val="2852840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Now</a:t>
            </a:r>
            <a:r>
              <a:rPr lang="sv-SE" dirty="0"/>
              <a:t> </a:t>
            </a:r>
            <a:r>
              <a:rPr lang="sv-SE" dirty="0" err="1"/>
              <a:t>that</a:t>
            </a:r>
            <a:r>
              <a:rPr lang="sv-SE" dirty="0"/>
              <a:t> </a:t>
            </a:r>
            <a:r>
              <a:rPr lang="sv-SE" dirty="0" err="1"/>
              <a:t>you</a:t>
            </a:r>
            <a:r>
              <a:rPr lang="sv-SE" dirty="0"/>
              <a:t> </a:t>
            </a:r>
            <a:r>
              <a:rPr lang="sv-SE" dirty="0" err="1"/>
              <a:t>have</a:t>
            </a:r>
            <a:r>
              <a:rPr lang="sv-SE" baseline="0" dirty="0"/>
              <a:t> </a:t>
            </a:r>
            <a:r>
              <a:rPr lang="sv-SE" baseline="0" dirty="0" err="1"/>
              <a:t>seen</a:t>
            </a:r>
            <a:r>
              <a:rPr lang="sv-SE" baseline="0" dirty="0"/>
              <a:t> all </a:t>
            </a:r>
            <a:r>
              <a:rPr lang="sv-SE" baseline="0" dirty="0" err="1"/>
              <a:t>this</a:t>
            </a:r>
            <a:r>
              <a:rPr lang="sv-SE" baseline="0" dirty="0"/>
              <a:t>, </a:t>
            </a:r>
            <a:r>
              <a:rPr lang="sv-SE" baseline="0" dirty="0" err="1"/>
              <a:t>how</a:t>
            </a:r>
            <a:r>
              <a:rPr lang="sv-SE" baseline="0" dirty="0"/>
              <a:t> do </a:t>
            </a:r>
            <a:r>
              <a:rPr lang="sv-SE" baseline="0" dirty="0" err="1"/>
              <a:t>you</a:t>
            </a:r>
            <a:r>
              <a:rPr lang="sv-SE" baseline="0" dirty="0"/>
              <a:t> </a:t>
            </a:r>
            <a:r>
              <a:rPr lang="sv-SE" baseline="0" dirty="0" err="1"/>
              <a:t>think</a:t>
            </a:r>
            <a:r>
              <a:rPr lang="sv-SE" baseline="0" dirty="0"/>
              <a:t> </a:t>
            </a:r>
            <a:r>
              <a:rPr lang="sv-SE" baseline="0" dirty="0" err="1"/>
              <a:t>code</a:t>
            </a:r>
            <a:r>
              <a:rPr lang="sv-SE" baseline="0" dirty="0"/>
              <a:t> generation </a:t>
            </a:r>
            <a:r>
              <a:rPr lang="sv-SE" baseline="0" dirty="0" err="1"/>
              <a:t>can</a:t>
            </a:r>
            <a:r>
              <a:rPr lang="sv-SE" baseline="0" dirty="0"/>
              <a:t> </a:t>
            </a:r>
            <a:r>
              <a:rPr lang="sv-SE" baseline="0" dirty="0" err="1"/>
              <a:t>solve</a:t>
            </a:r>
            <a:r>
              <a:rPr lang="sv-SE" baseline="0" dirty="0"/>
              <a:t> </a:t>
            </a:r>
            <a:r>
              <a:rPr lang="sv-SE" baseline="0" dirty="0" err="1"/>
              <a:t>your</a:t>
            </a:r>
            <a:r>
              <a:rPr lang="sv-SE" baseline="0" dirty="0"/>
              <a:t> </a:t>
            </a:r>
            <a:r>
              <a:rPr lang="sv-SE" baseline="0" dirty="0" err="1"/>
              <a:t>challenges</a:t>
            </a:r>
            <a:r>
              <a:rPr lang="sv-SE" baseline="0" dirty="0"/>
              <a:t>? Do </a:t>
            </a:r>
            <a:r>
              <a:rPr lang="sv-SE" baseline="0" dirty="0" err="1"/>
              <a:t>you</a:t>
            </a:r>
            <a:r>
              <a:rPr lang="sv-SE" baseline="0" dirty="0"/>
              <a:t> </a:t>
            </a:r>
            <a:r>
              <a:rPr lang="sv-SE" baseline="0" dirty="0" err="1"/>
              <a:t>have</a:t>
            </a:r>
            <a:r>
              <a:rPr lang="sv-SE" baseline="0" dirty="0"/>
              <a:t> </a:t>
            </a:r>
            <a:r>
              <a:rPr lang="sv-SE" baseline="0" dirty="0" err="1"/>
              <a:t>ideas</a:t>
            </a:r>
            <a:r>
              <a:rPr lang="sv-SE" baseline="0" dirty="0"/>
              <a:t> </a:t>
            </a:r>
            <a:r>
              <a:rPr lang="sv-SE" baseline="0" dirty="0" err="1"/>
              <a:t>what</a:t>
            </a:r>
            <a:r>
              <a:rPr lang="sv-SE" baseline="0" dirty="0"/>
              <a:t> </a:t>
            </a:r>
            <a:r>
              <a:rPr lang="sv-SE" baseline="0" dirty="0" err="1"/>
              <a:t>you</a:t>
            </a:r>
            <a:r>
              <a:rPr lang="sv-SE" baseline="0" dirty="0"/>
              <a:t> </a:t>
            </a:r>
            <a:r>
              <a:rPr lang="sv-SE" baseline="0" dirty="0" err="1"/>
              <a:t>can</a:t>
            </a:r>
            <a:r>
              <a:rPr lang="sv-SE" baseline="0" dirty="0"/>
              <a:t> </a:t>
            </a:r>
            <a:r>
              <a:rPr lang="sv-SE" baseline="0" dirty="0" err="1"/>
              <a:t>generate</a:t>
            </a:r>
            <a:r>
              <a:rPr lang="sv-SE" baseline="0" dirty="0"/>
              <a:t>?</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58</a:t>
            </a:fld>
            <a:endParaRPr lang="en-GB"/>
          </a:p>
        </p:txBody>
      </p:sp>
    </p:spTree>
    <p:extLst>
      <p:ext uri="{BB962C8B-B14F-4D97-AF65-F5344CB8AC3E}">
        <p14:creationId xmlns:p14="http://schemas.microsoft.com/office/powerpoint/2010/main" val="13394611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We</a:t>
            </a:r>
            <a:r>
              <a:rPr lang="sv-SE" dirty="0"/>
              <a:t> </a:t>
            </a:r>
            <a:r>
              <a:rPr lang="sv-SE" dirty="0" err="1" smtClean="0"/>
              <a:t>are</a:t>
            </a:r>
            <a:r>
              <a:rPr lang="sv-SE" dirty="0" smtClean="0"/>
              <a:t> </a:t>
            </a:r>
            <a:r>
              <a:rPr lang="sv-SE" dirty="0"/>
              <a:t>Java </a:t>
            </a:r>
            <a:r>
              <a:rPr lang="sv-SE" dirty="0" err="1"/>
              <a:t>developers</a:t>
            </a:r>
            <a:r>
              <a:rPr lang="sv-SE" dirty="0"/>
              <a:t> and </a:t>
            </a:r>
            <a:r>
              <a:rPr lang="sv-SE" dirty="0" smtClean="0"/>
              <a:t>a</a:t>
            </a:r>
            <a:r>
              <a:rPr lang="sv-SE" baseline="0" dirty="0" smtClean="0"/>
              <a:t> </a:t>
            </a:r>
            <a:r>
              <a:rPr lang="sv-SE" baseline="0" dirty="0" err="1" smtClean="0"/>
              <a:t>while</a:t>
            </a:r>
            <a:r>
              <a:rPr lang="sv-SE" baseline="0" dirty="0" smtClean="0"/>
              <a:t> </a:t>
            </a:r>
            <a:r>
              <a:rPr lang="sv-SE" baseline="0" dirty="0" err="1" smtClean="0"/>
              <a:t>ago</a:t>
            </a:r>
            <a:r>
              <a:rPr lang="sv-SE" baseline="0" dirty="0" smtClean="0"/>
              <a:t> </a:t>
            </a:r>
            <a:r>
              <a:rPr lang="sv-SE" dirty="0" err="1" smtClean="0"/>
              <a:t>we</a:t>
            </a:r>
            <a:r>
              <a:rPr lang="sv-SE" dirty="0" smtClean="0"/>
              <a:t> </a:t>
            </a:r>
            <a:r>
              <a:rPr lang="sv-SE" dirty="0"/>
              <a:t>got the task to </a:t>
            </a:r>
            <a:r>
              <a:rPr lang="sv-SE" dirty="0" err="1"/>
              <a:t>develop</a:t>
            </a:r>
            <a:r>
              <a:rPr lang="sv-SE" dirty="0"/>
              <a:t> a </a:t>
            </a:r>
            <a:r>
              <a:rPr lang="sv-SE" dirty="0" err="1"/>
              <a:t>dabase</a:t>
            </a:r>
            <a:r>
              <a:rPr lang="sv-SE" dirty="0"/>
              <a:t> </a:t>
            </a:r>
            <a:r>
              <a:rPr lang="sv-SE" dirty="0" err="1"/>
              <a:t>application</a:t>
            </a:r>
            <a:r>
              <a:rPr lang="sv-SE" dirty="0"/>
              <a:t>. </a:t>
            </a:r>
            <a:r>
              <a:rPr lang="sv-SE" dirty="0" err="1"/>
              <a:t>We</a:t>
            </a:r>
            <a:r>
              <a:rPr lang="sv-SE" dirty="0"/>
              <a:t> </a:t>
            </a:r>
            <a:r>
              <a:rPr lang="sv-SE" dirty="0" err="1"/>
              <a:t>run</a:t>
            </a:r>
            <a:r>
              <a:rPr lang="sv-SE" dirty="0"/>
              <a:t> </a:t>
            </a:r>
            <a:r>
              <a:rPr lang="sv-SE" dirty="0" err="1"/>
              <a:t>into</a:t>
            </a:r>
            <a:r>
              <a:rPr lang="sv-SE" dirty="0"/>
              <a:t> </a:t>
            </a:r>
            <a:r>
              <a:rPr lang="sv-SE" dirty="0" err="1"/>
              <a:t>following</a:t>
            </a:r>
            <a:r>
              <a:rPr lang="sv-SE" dirty="0"/>
              <a:t> </a:t>
            </a:r>
            <a:r>
              <a:rPr lang="sv-SE" dirty="0" smtClean="0"/>
              <a:t>problems.</a:t>
            </a:r>
            <a:endParaRPr lang="sv-SE" dirty="0"/>
          </a:p>
        </p:txBody>
      </p:sp>
      <p:sp>
        <p:nvSpPr>
          <p:cNvPr id="4" name="Slide Number Placeholder 3"/>
          <p:cNvSpPr>
            <a:spLocks noGrp="1"/>
          </p:cNvSpPr>
          <p:nvPr>
            <p:ph type="sldNum" sz="quarter" idx="10"/>
          </p:nvPr>
        </p:nvSpPr>
        <p:spPr/>
        <p:txBody>
          <a:bodyPr/>
          <a:lstStyle/>
          <a:p>
            <a:fld id="{644E7B0B-233B-4EB4-A566-6CFD8A41686F}" type="slidenum">
              <a:rPr lang="en-GB" smtClean="0"/>
              <a:t>7</a:t>
            </a:fld>
            <a:endParaRPr lang="en-GB"/>
          </a:p>
        </p:txBody>
      </p:sp>
    </p:spTree>
    <p:extLst>
      <p:ext uri="{BB962C8B-B14F-4D97-AF65-F5344CB8AC3E}">
        <p14:creationId xmlns:p14="http://schemas.microsoft.com/office/powerpoint/2010/main" val="3173519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a:t>Only</a:t>
            </a:r>
            <a:r>
              <a:rPr lang="sv-SE" dirty="0"/>
              <a:t> a minimum set </a:t>
            </a:r>
            <a:r>
              <a:rPr lang="sv-SE" dirty="0" err="1"/>
              <a:t>of</a:t>
            </a:r>
            <a:r>
              <a:rPr lang="sv-SE" dirty="0"/>
              <a:t> data is </a:t>
            </a:r>
            <a:r>
              <a:rPr lang="sv-SE" dirty="0" err="1"/>
              <a:t>actually</a:t>
            </a:r>
            <a:r>
              <a:rPr lang="sv-SE" dirty="0"/>
              <a:t> </a:t>
            </a:r>
            <a:r>
              <a:rPr lang="sv-SE" dirty="0" err="1"/>
              <a:t>pulled</a:t>
            </a:r>
            <a:r>
              <a:rPr lang="sv-SE" dirty="0"/>
              <a:t> from the </a:t>
            </a:r>
            <a:r>
              <a:rPr lang="sv-SE" dirty="0" err="1"/>
              <a:t>database</a:t>
            </a:r>
            <a:r>
              <a:rPr lang="sv-SE" dirty="0"/>
              <a:t> </a:t>
            </a:r>
            <a:r>
              <a:rPr lang="sv-SE" dirty="0" err="1"/>
              <a:t>into</a:t>
            </a:r>
            <a:r>
              <a:rPr lang="sv-SE" dirty="0"/>
              <a:t> </a:t>
            </a:r>
            <a:r>
              <a:rPr lang="sv-SE" dirty="0" err="1"/>
              <a:t>your</a:t>
            </a:r>
            <a:r>
              <a:rPr lang="sv-SE" dirty="0"/>
              <a:t> </a:t>
            </a:r>
            <a:r>
              <a:rPr lang="sv-SE" dirty="0" err="1"/>
              <a:t>application</a:t>
            </a:r>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8</a:t>
            </a:fld>
            <a:endParaRPr lang="en-GB"/>
          </a:p>
        </p:txBody>
      </p:sp>
    </p:spTree>
    <p:extLst>
      <p:ext uri="{BB962C8B-B14F-4D97-AF65-F5344CB8AC3E}">
        <p14:creationId xmlns:p14="http://schemas.microsoft.com/office/powerpoint/2010/main" val="185613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err="1" smtClean="0"/>
              <a:t>We</a:t>
            </a:r>
            <a:r>
              <a:rPr lang="sv-SE" dirty="0" smtClean="0"/>
              <a:t> </a:t>
            </a:r>
            <a:r>
              <a:rPr lang="sv-SE" dirty="0" err="1" smtClean="0"/>
              <a:t>are</a:t>
            </a:r>
            <a:r>
              <a:rPr lang="sv-SE" dirty="0" smtClean="0"/>
              <a:t> happy</a:t>
            </a:r>
            <a:r>
              <a:rPr lang="sv-SE" baseline="0" dirty="0" smtClean="0"/>
              <a:t> to </a:t>
            </a:r>
            <a:r>
              <a:rPr lang="sv-SE" baseline="0" dirty="0" err="1" smtClean="0"/>
              <a:t>have</a:t>
            </a:r>
            <a:r>
              <a:rPr lang="sv-SE" baseline="0" dirty="0" smtClean="0"/>
              <a:t> </a:t>
            </a:r>
            <a:r>
              <a:rPr lang="sv-SE" baseline="0" dirty="0" err="1" smtClean="0"/>
              <a:t>open</a:t>
            </a:r>
            <a:r>
              <a:rPr lang="sv-SE" baseline="0" dirty="0" smtClean="0"/>
              <a:t>-source supporters from all over the </a:t>
            </a:r>
            <a:r>
              <a:rPr lang="sv-SE" baseline="0" dirty="0" err="1" smtClean="0"/>
              <a:t>world</a:t>
            </a:r>
            <a:r>
              <a:rPr lang="sv-SE" baseline="0" dirty="0" smtClean="0"/>
              <a:t>.</a:t>
            </a:r>
            <a:endParaRPr lang="sv-SE" dirty="0"/>
          </a:p>
        </p:txBody>
      </p:sp>
      <p:sp>
        <p:nvSpPr>
          <p:cNvPr id="4" name="Platshållare för bildnummer 3"/>
          <p:cNvSpPr>
            <a:spLocks noGrp="1"/>
          </p:cNvSpPr>
          <p:nvPr>
            <p:ph type="sldNum" sz="quarter" idx="10"/>
          </p:nvPr>
        </p:nvSpPr>
        <p:spPr/>
        <p:txBody>
          <a:bodyPr/>
          <a:lstStyle/>
          <a:p>
            <a:fld id="{644E7B0B-233B-4EB4-A566-6CFD8A41686F}" type="slidenum">
              <a:rPr lang="en-GB" smtClean="0"/>
              <a:t>9</a:t>
            </a:fld>
            <a:endParaRPr lang="en-GB"/>
          </a:p>
        </p:txBody>
      </p:sp>
    </p:spTree>
    <p:extLst>
      <p:ext uri="{BB962C8B-B14F-4D97-AF65-F5344CB8AC3E}">
        <p14:creationId xmlns:p14="http://schemas.microsoft.com/office/powerpoint/2010/main" val="15350182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This</a:t>
            </a:r>
            <a:r>
              <a:rPr lang="sv-SE" dirty="0"/>
              <a:t> talk is </a:t>
            </a:r>
            <a:r>
              <a:rPr lang="sv-SE" dirty="0" err="1"/>
              <a:t>inspired</a:t>
            </a:r>
            <a:r>
              <a:rPr lang="sv-SE" dirty="0"/>
              <a:t> from an </a:t>
            </a:r>
            <a:r>
              <a:rPr lang="sv-SE" dirty="0" err="1"/>
              <a:t>article</a:t>
            </a:r>
            <a:r>
              <a:rPr lang="sv-SE" dirty="0"/>
              <a:t> I </a:t>
            </a:r>
            <a:r>
              <a:rPr lang="sv-SE" dirty="0" err="1"/>
              <a:t>wrote</a:t>
            </a:r>
            <a:r>
              <a:rPr lang="sv-SE" dirty="0"/>
              <a:t> </a:t>
            </a:r>
            <a:r>
              <a:rPr lang="sv-SE" dirty="0" err="1"/>
              <a:t>this</a:t>
            </a:r>
            <a:r>
              <a:rPr lang="sv-SE" dirty="0"/>
              <a:t> </a:t>
            </a:r>
            <a:r>
              <a:rPr lang="sv-SE" dirty="0" err="1"/>
              <a:t>year</a:t>
            </a:r>
            <a:r>
              <a:rPr lang="sv-SE" dirty="0"/>
              <a:t> in Oracle Java Magazine</a:t>
            </a:r>
          </a:p>
        </p:txBody>
      </p:sp>
      <p:sp>
        <p:nvSpPr>
          <p:cNvPr id="4" name="Slide Number Placeholder 3"/>
          <p:cNvSpPr>
            <a:spLocks noGrp="1"/>
          </p:cNvSpPr>
          <p:nvPr>
            <p:ph type="sldNum" sz="quarter" idx="10"/>
          </p:nvPr>
        </p:nvSpPr>
        <p:spPr/>
        <p:txBody>
          <a:bodyPr/>
          <a:lstStyle/>
          <a:p>
            <a:fld id="{644E7B0B-233B-4EB4-A566-6CFD8A41686F}" type="slidenum">
              <a:rPr lang="en-GB" smtClean="0"/>
              <a:t>10</a:t>
            </a:fld>
            <a:endParaRPr lang="en-GB"/>
          </a:p>
        </p:txBody>
      </p:sp>
    </p:spTree>
    <p:extLst>
      <p:ext uri="{BB962C8B-B14F-4D97-AF65-F5344CB8AC3E}">
        <p14:creationId xmlns:p14="http://schemas.microsoft.com/office/powerpoint/2010/main" val="1527191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Text Placeholder 10"/>
          <p:cNvSpPr>
            <a:spLocks noGrp="1"/>
          </p:cNvSpPr>
          <p:nvPr>
            <p:ph type="body" sz="quarter" idx="14"/>
          </p:nvPr>
        </p:nvSpPr>
        <p:spPr>
          <a:xfrm>
            <a:off x="609600" y="4953000"/>
            <a:ext cx="8839200" cy="838200"/>
          </a:xfrm>
          <a:prstGeom prst="rect">
            <a:avLst/>
          </a:prstGeom>
        </p:spPr>
        <p:txBody>
          <a:bodyPr>
            <a:normAutofit/>
          </a:bodyPr>
          <a:lstStyle>
            <a:lvl1pPr>
              <a:lnSpc>
                <a:spcPct val="100000"/>
              </a:lnSpc>
              <a:spcAft>
                <a:spcPts val="0"/>
              </a:spcAft>
              <a:defRPr sz="1500" baseline="0">
                <a:solidFill>
                  <a:schemeClr val="tx1">
                    <a:lumMod val="75000"/>
                    <a:lumOff val="25000"/>
                  </a:schemeClr>
                </a:solidFill>
                <a:latin typeface="Verdana"/>
              </a:defRPr>
            </a:lvl1pPr>
          </a:lstStyle>
          <a:p>
            <a:pPr lvl="0"/>
            <a:r>
              <a:rPr lang="en-AU" dirty="0"/>
              <a:t>Click to edit Master text styles</a:t>
            </a:r>
          </a:p>
        </p:txBody>
      </p:sp>
      <p:sp>
        <p:nvSpPr>
          <p:cNvPr id="11" name="Text Placeholder 10"/>
          <p:cNvSpPr>
            <a:spLocks noGrp="1"/>
          </p:cNvSpPr>
          <p:nvPr>
            <p:ph type="body" sz="quarter" idx="10"/>
          </p:nvPr>
        </p:nvSpPr>
        <p:spPr>
          <a:xfrm>
            <a:off x="609600" y="5791200"/>
            <a:ext cx="5689600" cy="457200"/>
          </a:xfrm>
          <a:prstGeom prst="rect">
            <a:avLst/>
          </a:prstGeom>
        </p:spPr>
        <p:txBody>
          <a:bodyPr>
            <a:normAutofit/>
          </a:bodyPr>
          <a:lstStyle>
            <a:lvl1pPr>
              <a:defRPr sz="1200" baseline="0">
                <a:solidFill>
                  <a:schemeClr val="tx1">
                    <a:lumMod val="75000"/>
                    <a:lumOff val="25000"/>
                  </a:schemeClr>
                </a:solidFill>
                <a:latin typeface="Verdana"/>
              </a:defRPr>
            </a:lvl1pPr>
          </a:lstStyle>
          <a:p>
            <a:pPr lvl="0"/>
            <a:r>
              <a:rPr lang="en-AU" dirty="0"/>
              <a:t>Click to edit Master text styles</a:t>
            </a:r>
          </a:p>
        </p:txBody>
      </p:sp>
      <p:sp>
        <p:nvSpPr>
          <p:cNvPr id="13" name="Text Placeholder 12"/>
          <p:cNvSpPr>
            <a:spLocks noGrp="1"/>
          </p:cNvSpPr>
          <p:nvPr>
            <p:ph type="body" sz="quarter" idx="11"/>
          </p:nvPr>
        </p:nvSpPr>
        <p:spPr>
          <a:xfrm>
            <a:off x="609600" y="6248400"/>
            <a:ext cx="5689600" cy="609600"/>
          </a:xfrm>
          <a:prstGeom prst="rect">
            <a:avLst/>
          </a:prstGeom>
        </p:spPr>
        <p:txBody>
          <a:bodyPr>
            <a:normAutofit/>
          </a:bodyPr>
          <a:lstStyle>
            <a:lvl1pPr algn="l">
              <a:lnSpc>
                <a:spcPct val="100000"/>
              </a:lnSpc>
              <a:defRPr sz="1200" b="1" i="0">
                <a:latin typeface="Verdana"/>
              </a:defRPr>
            </a:lvl1pPr>
          </a:lstStyle>
          <a:p>
            <a:pPr lvl="0"/>
            <a:r>
              <a:rPr lang="en-AU" dirty="0"/>
              <a:t>Click to edit Master text styles</a:t>
            </a:r>
          </a:p>
        </p:txBody>
      </p:sp>
      <p:sp>
        <p:nvSpPr>
          <p:cNvPr id="16" name="Picture Placeholder 14"/>
          <p:cNvSpPr>
            <a:spLocks noGrp="1"/>
          </p:cNvSpPr>
          <p:nvPr>
            <p:ph type="pic" sz="quarter" idx="12"/>
          </p:nvPr>
        </p:nvSpPr>
        <p:spPr>
          <a:xfrm>
            <a:off x="0" y="1219200"/>
            <a:ext cx="12192000" cy="2590800"/>
          </a:xfrm>
          <a:prstGeom prst="rect">
            <a:avLst/>
          </a:prstGeom>
        </p:spPr>
        <p:txBody>
          <a:bodyPr rtlCol="0">
            <a:normAutofit/>
          </a:bodyPr>
          <a:lstStyle>
            <a:lvl1pPr>
              <a:defRPr>
                <a:latin typeface="Verdana"/>
              </a:defRPr>
            </a:lvl1pPr>
          </a:lstStyle>
          <a:p>
            <a:pPr lvl="0"/>
            <a:endParaRPr lang="en-US" noProof="0" dirty="0"/>
          </a:p>
        </p:txBody>
      </p:sp>
      <p:sp>
        <p:nvSpPr>
          <p:cNvPr id="7" name="Text Placeholder 10"/>
          <p:cNvSpPr>
            <a:spLocks noGrp="1"/>
          </p:cNvSpPr>
          <p:nvPr>
            <p:ph type="body" sz="quarter" idx="13"/>
          </p:nvPr>
        </p:nvSpPr>
        <p:spPr>
          <a:xfrm>
            <a:off x="609600" y="4191002"/>
            <a:ext cx="10668000" cy="609599"/>
          </a:xfrm>
          <a:prstGeom prst="rect">
            <a:avLst/>
          </a:prstGeom>
        </p:spPr>
        <p:txBody>
          <a:bodyPr>
            <a:noAutofit/>
          </a:bodyPr>
          <a:lstStyle>
            <a:lvl1pPr marL="0" indent="0">
              <a:lnSpc>
                <a:spcPct val="100000"/>
              </a:lnSpc>
              <a:spcAft>
                <a:spcPts val="0"/>
              </a:spcAft>
              <a:defRPr sz="3200" baseline="0">
                <a:solidFill>
                  <a:schemeClr val="tx1">
                    <a:lumMod val="75000"/>
                    <a:lumOff val="25000"/>
                  </a:schemeClr>
                </a:solidFill>
                <a:latin typeface="Verdana"/>
              </a:defRPr>
            </a:lvl1pPr>
          </a:lstStyle>
          <a:p>
            <a:pPr lvl="0"/>
            <a:r>
              <a:rPr lang="en-AU" dirty="0"/>
              <a:t>Click to edit Master text styles</a:t>
            </a:r>
          </a:p>
        </p:txBody>
      </p:sp>
    </p:spTree>
    <p:extLst>
      <p:ext uri="{BB962C8B-B14F-4D97-AF65-F5344CB8AC3E}">
        <p14:creationId xmlns:p14="http://schemas.microsoft.com/office/powerpoint/2010/main" val="3590563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1" name="Picture Placeholder 9"/>
          <p:cNvSpPr>
            <a:spLocks noGrp="1"/>
          </p:cNvSpPr>
          <p:nvPr>
            <p:ph type="pic" sz="quarter" idx="14"/>
          </p:nvPr>
        </p:nvSpPr>
        <p:spPr>
          <a:xfrm>
            <a:off x="406400" y="2971800"/>
            <a:ext cx="11277600" cy="3597274"/>
          </a:xfrm>
          <a:prstGeom prst="rect">
            <a:avLst/>
          </a:prstGeom>
        </p:spPr>
        <p:txBody>
          <a:bodyPr/>
          <a:lstStyle>
            <a:lvl1pPr>
              <a:defRPr>
                <a:latin typeface="Verdana"/>
              </a:defRPr>
            </a:lvl1pPr>
          </a:lstStyle>
          <a:p>
            <a:pPr lvl="0"/>
            <a:endParaRPr lang="en-US" noProof="0" dirty="0"/>
          </a:p>
        </p:txBody>
      </p:sp>
      <p:sp>
        <p:nvSpPr>
          <p:cNvPr id="7" name="Text Placeholder 8"/>
          <p:cNvSpPr>
            <a:spLocks noGrp="1"/>
          </p:cNvSpPr>
          <p:nvPr>
            <p:ph type="body" sz="quarter" idx="16"/>
          </p:nvPr>
        </p:nvSpPr>
        <p:spPr>
          <a:xfrm>
            <a:off x="406400" y="1427163"/>
            <a:ext cx="7721600" cy="609600"/>
          </a:xfrm>
          <a:prstGeom prst="rect">
            <a:avLst/>
          </a:prstGeom>
        </p:spPr>
        <p:txBody>
          <a:bodyPr vert="horz"/>
          <a:lstStyle>
            <a:lvl1pPr marL="0" indent="0">
              <a:spcBef>
                <a:spcPts val="0"/>
              </a:spcBef>
              <a:buFontTx/>
              <a:buNone/>
              <a:defRPr sz="2200">
                <a:solidFill>
                  <a:schemeClr val="tx1">
                    <a:lumMod val="75000"/>
                    <a:lumOff val="25000"/>
                  </a:schemeClr>
                </a:solidFill>
                <a:latin typeface="Verdana"/>
                <a:cs typeface="Verdana"/>
              </a:defRPr>
            </a:lvl1pPr>
          </a:lstStyle>
          <a:p>
            <a:pPr lvl="0"/>
            <a:r>
              <a:rPr lang="en-AU" dirty="0"/>
              <a:t>Click to edit Master text styles</a:t>
            </a:r>
            <a:endParaRPr lang="en-US" dirty="0"/>
          </a:p>
        </p:txBody>
      </p:sp>
      <p:sp>
        <p:nvSpPr>
          <p:cNvPr id="8" name="Text Placeholder 10"/>
          <p:cNvSpPr>
            <a:spLocks noGrp="1"/>
          </p:cNvSpPr>
          <p:nvPr>
            <p:ph type="body" sz="quarter" idx="17"/>
          </p:nvPr>
        </p:nvSpPr>
        <p:spPr>
          <a:xfrm>
            <a:off x="406400" y="2133600"/>
            <a:ext cx="7721600" cy="1676400"/>
          </a:xfrm>
          <a:prstGeom prst="rect">
            <a:avLst/>
          </a:prstGeom>
        </p:spPr>
        <p:txBody>
          <a:bodyPr vert="horz"/>
          <a:lstStyle>
            <a:lvl1pPr marL="0" indent="0">
              <a:lnSpc>
                <a:spcPts val="2200"/>
              </a:lnSpc>
              <a:spcBef>
                <a:spcPts val="0"/>
              </a:spcBef>
              <a:spcAft>
                <a:spcPts val="600"/>
              </a:spcAft>
              <a:buFontTx/>
              <a:buNone/>
              <a:defRPr sz="1500">
                <a:solidFill>
                  <a:schemeClr val="tx1">
                    <a:lumMod val="75000"/>
                    <a:lumOff val="25000"/>
                  </a:schemeClr>
                </a:solidFill>
                <a:latin typeface="Verdana"/>
                <a:cs typeface="Verdana"/>
              </a:defRPr>
            </a:lvl1pPr>
            <a:lvl2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2pPr>
            <a:lvl3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3pPr>
            <a:lvl4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4pPr>
            <a:lvl5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5pPr>
          </a:lstStyle>
          <a:p>
            <a:pPr lvl="0"/>
            <a:r>
              <a:rPr lang="en-AU" dirty="0"/>
              <a:t>Click to edit Master text styles</a:t>
            </a:r>
          </a:p>
          <a:p>
            <a:pPr lvl="1"/>
            <a:r>
              <a:rPr lang="en-AU" dirty="0"/>
              <a:t>Second level</a:t>
            </a:r>
            <a:endParaRPr lang="en-US" dirty="0"/>
          </a:p>
        </p:txBody>
      </p:sp>
    </p:spTree>
    <p:extLst>
      <p:ext uri="{BB962C8B-B14F-4D97-AF65-F5344CB8AC3E}">
        <p14:creationId xmlns:p14="http://schemas.microsoft.com/office/powerpoint/2010/main" val="363538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9"/>
          <p:cNvSpPr>
            <a:spLocks noGrp="1"/>
          </p:cNvSpPr>
          <p:nvPr>
            <p:ph type="pic" sz="quarter" idx="14"/>
          </p:nvPr>
        </p:nvSpPr>
        <p:spPr>
          <a:xfrm>
            <a:off x="6502400" y="1427163"/>
            <a:ext cx="5181600" cy="5141912"/>
          </a:xfrm>
          <a:prstGeom prst="rect">
            <a:avLst/>
          </a:prstGeom>
        </p:spPr>
        <p:txBody>
          <a:bodyPr/>
          <a:lstStyle>
            <a:lvl1pPr>
              <a:defRPr>
                <a:latin typeface="Verdana"/>
              </a:defRPr>
            </a:lvl1pPr>
          </a:lstStyle>
          <a:p>
            <a:pPr lvl="0"/>
            <a:endParaRPr lang="en-US" noProof="0" dirty="0"/>
          </a:p>
        </p:txBody>
      </p:sp>
      <p:sp>
        <p:nvSpPr>
          <p:cNvPr id="7" name="Text Placeholder 8"/>
          <p:cNvSpPr>
            <a:spLocks noGrp="1"/>
          </p:cNvSpPr>
          <p:nvPr>
            <p:ph type="body" sz="quarter" idx="16"/>
          </p:nvPr>
        </p:nvSpPr>
        <p:spPr>
          <a:xfrm>
            <a:off x="406400" y="1427163"/>
            <a:ext cx="6096000" cy="609600"/>
          </a:xfrm>
          <a:prstGeom prst="rect">
            <a:avLst/>
          </a:prstGeom>
        </p:spPr>
        <p:txBody>
          <a:bodyPr vert="horz"/>
          <a:lstStyle>
            <a:lvl1pPr marL="0" indent="0">
              <a:spcBef>
                <a:spcPts val="0"/>
              </a:spcBef>
              <a:buFontTx/>
              <a:buNone/>
              <a:defRPr sz="2200">
                <a:solidFill>
                  <a:schemeClr val="tx1">
                    <a:lumMod val="75000"/>
                    <a:lumOff val="25000"/>
                  </a:schemeClr>
                </a:solidFill>
                <a:latin typeface="Verdana"/>
                <a:cs typeface="Verdana"/>
              </a:defRPr>
            </a:lvl1pPr>
          </a:lstStyle>
          <a:p>
            <a:pPr lvl="0"/>
            <a:r>
              <a:rPr lang="en-AU" dirty="0"/>
              <a:t>Click to edit Master text styles</a:t>
            </a:r>
            <a:endParaRPr lang="en-US" dirty="0"/>
          </a:p>
        </p:txBody>
      </p:sp>
      <p:sp>
        <p:nvSpPr>
          <p:cNvPr id="10" name="Text Placeholder 10"/>
          <p:cNvSpPr>
            <a:spLocks noGrp="1"/>
          </p:cNvSpPr>
          <p:nvPr>
            <p:ph type="body" sz="quarter" idx="17"/>
          </p:nvPr>
        </p:nvSpPr>
        <p:spPr>
          <a:xfrm>
            <a:off x="406400" y="2133600"/>
            <a:ext cx="6096000" cy="1676400"/>
          </a:xfrm>
          <a:prstGeom prst="rect">
            <a:avLst/>
          </a:prstGeom>
        </p:spPr>
        <p:txBody>
          <a:bodyPr vert="horz"/>
          <a:lstStyle>
            <a:lvl1pPr marL="0" indent="0">
              <a:lnSpc>
                <a:spcPts val="2200"/>
              </a:lnSpc>
              <a:spcBef>
                <a:spcPts val="0"/>
              </a:spcBef>
              <a:spcAft>
                <a:spcPts val="600"/>
              </a:spcAft>
              <a:buFontTx/>
              <a:buNone/>
              <a:defRPr sz="1500">
                <a:solidFill>
                  <a:schemeClr val="tx1">
                    <a:lumMod val="75000"/>
                    <a:lumOff val="25000"/>
                  </a:schemeClr>
                </a:solidFill>
                <a:latin typeface="Verdana"/>
                <a:cs typeface="Verdana"/>
              </a:defRPr>
            </a:lvl1pPr>
            <a:lvl2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2pPr>
            <a:lvl3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3pPr>
            <a:lvl4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4pPr>
            <a:lvl5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Tree>
    <p:extLst>
      <p:ext uri="{BB962C8B-B14F-4D97-AF65-F5344CB8AC3E}">
        <p14:creationId xmlns:p14="http://schemas.microsoft.com/office/powerpoint/2010/main" val="29914854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Picture Placeholder 9"/>
          <p:cNvSpPr>
            <a:spLocks noGrp="1"/>
          </p:cNvSpPr>
          <p:nvPr>
            <p:ph type="pic" sz="quarter" idx="14"/>
          </p:nvPr>
        </p:nvSpPr>
        <p:spPr>
          <a:xfrm>
            <a:off x="406400" y="1427163"/>
            <a:ext cx="11277600" cy="5141911"/>
          </a:xfrm>
          <a:prstGeom prst="rect">
            <a:avLst/>
          </a:prstGeom>
        </p:spPr>
        <p:txBody>
          <a:bodyPr/>
          <a:lstStyle>
            <a:lvl1pPr>
              <a:defRPr>
                <a:latin typeface="Verdana"/>
              </a:defRPr>
            </a:lvl1pPr>
          </a:lstStyle>
          <a:p>
            <a:pPr lvl="0"/>
            <a:endParaRPr lang="en-US" noProof="0" dirty="0"/>
          </a:p>
        </p:txBody>
      </p:sp>
      <p:sp>
        <p:nvSpPr>
          <p:cNvPr id="5" name="Text Placeholder 8"/>
          <p:cNvSpPr>
            <a:spLocks noGrp="1"/>
          </p:cNvSpPr>
          <p:nvPr>
            <p:ph type="body" sz="quarter" idx="16"/>
          </p:nvPr>
        </p:nvSpPr>
        <p:spPr>
          <a:xfrm>
            <a:off x="406400" y="1427163"/>
            <a:ext cx="7721600" cy="609600"/>
          </a:xfrm>
          <a:prstGeom prst="rect">
            <a:avLst/>
          </a:prstGeom>
        </p:spPr>
        <p:txBody>
          <a:bodyPr vert="horz"/>
          <a:lstStyle>
            <a:lvl1pPr marL="0" indent="0">
              <a:spcBef>
                <a:spcPts val="0"/>
              </a:spcBef>
              <a:buFontTx/>
              <a:buNone/>
              <a:defRPr sz="2200">
                <a:solidFill>
                  <a:schemeClr val="tx1">
                    <a:lumMod val="75000"/>
                    <a:lumOff val="25000"/>
                  </a:schemeClr>
                </a:solidFill>
                <a:latin typeface="Verdana"/>
                <a:cs typeface="Verdana"/>
              </a:defRPr>
            </a:lvl1pPr>
          </a:lstStyle>
          <a:p>
            <a:pPr lvl="0"/>
            <a:r>
              <a:rPr lang="en-AU" dirty="0"/>
              <a:t>Click to edit Master text styles</a:t>
            </a:r>
            <a:endParaRPr lang="en-US" dirty="0"/>
          </a:p>
        </p:txBody>
      </p:sp>
    </p:spTree>
    <p:extLst>
      <p:ext uri="{BB962C8B-B14F-4D97-AF65-F5344CB8AC3E}">
        <p14:creationId xmlns:p14="http://schemas.microsoft.com/office/powerpoint/2010/main" val="1590922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6" name="Picture Placeholder 9"/>
          <p:cNvSpPr>
            <a:spLocks noGrp="1"/>
          </p:cNvSpPr>
          <p:nvPr>
            <p:ph type="pic" sz="quarter" idx="14"/>
          </p:nvPr>
        </p:nvSpPr>
        <p:spPr>
          <a:xfrm>
            <a:off x="3454400" y="1427163"/>
            <a:ext cx="8229600" cy="5141912"/>
          </a:xfrm>
          <a:prstGeom prst="rect">
            <a:avLst/>
          </a:prstGeom>
        </p:spPr>
        <p:txBody>
          <a:bodyPr/>
          <a:lstStyle>
            <a:lvl1pPr>
              <a:defRPr>
                <a:latin typeface="Verdana"/>
              </a:defRPr>
            </a:lvl1pPr>
          </a:lstStyle>
          <a:p>
            <a:pPr lvl="0"/>
            <a:endParaRPr lang="en-US" noProof="0" dirty="0"/>
          </a:p>
        </p:txBody>
      </p:sp>
      <p:sp>
        <p:nvSpPr>
          <p:cNvPr id="5" name="Text Placeholder 10"/>
          <p:cNvSpPr>
            <a:spLocks noGrp="1"/>
          </p:cNvSpPr>
          <p:nvPr>
            <p:ph type="body" sz="quarter" idx="17"/>
          </p:nvPr>
        </p:nvSpPr>
        <p:spPr>
          <a:xfrm>
            <a:off x="406400" y="2133600"/>
            <a:ext cx="6096000" cy="1676400"/>
          </a:xfrm>
          <a:prstGeom prst="rect">
            <a:avLst/>
          </a:prstGeom>
        </p:spPr>
        <p:txBody>
          <a:bodyPr vert="horz"/>
          <a:lstStyle>
            <a:lvl1pPr marL="0" indent="0">
              <a:lnSpc>
                <a:spcPts val="2200"/>
              </a:lnSpc>
              <a:spcBef>
                <a:spcPts val="0"/>
              </a:spcBef>
              <a:spcAft>
                <a:spcPts val="600"/>
              </a:spcAft>
              <a:buFontTx/>
              <a:buNone/>
              <a:defRPr sz="1500">
                <a:solidFill>
                  <a:schemeClr val="tx1">
                    <a:lumMod val="75000"/>
                    <a:lumOff val="25000"/>
                  </a:schemeClr>
                </a:solidFill>
                <a:latin typeface="Verdana"/>
                <a:cs typeface="Verdana"/>
              </a:defRPr>
            </a:lvl1pPr>
            <a:lvl2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2pPr>
            <a:lvl3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3pPr>
            <a:lvl4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4pPr>
            <a:lvl5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7" name="Text Placeholder 8"/>
          <p:cNvSpPr>
            <a:spLocks noGrp="1"/>
          </p:cNvSpPr>
          <p:nvPr>
            <p:ph type="body" sz="quarter" idx="16"/>
          </p:nvPr>
        </p:nvSpPr>
        <p:spPr>
          <a:xfrm>
            <a:off x="406400" y="1427163"/>
            <a:ext cx="6096000" cy="609600"/>
          </a:xfrm>
          <a:prstGeom prst="rect">
            <a:avLst/>
          </a:prstGeom>
        </p:spPr>
        <p:txBody>
          <a:bodyPr vert="horz"/>
          <a:lstStyle>
            <a:lvl1pPr marL="0" indent="0">
              <a:spcBef>
                <a:spcPts val="0"/>
              </a:spcBef>
              <a:buFontTx/>
              <a:buNone/>
              <a:defRPr sz="2200">
                <a:solidFill>
                  <a:schemeClr val="tx1">
                    <a:lumMod val="75000"/>
                    <a:lumOff val="25000"/>
                  </a:schemeClr>
                </a:solidFill>
                <a:latin typeface="Verdana"/>
                <a:cs typeface="Verdana"/>
              </a:defRPr>
            </a:lvl1pPr>
          </a:lstStyle>
          <a:p>
            <a:pPr lvl="0"/>
            <a:r>
              <a:rPr lang="en-AU" dirty="0"/>
              <a:t>Click to edit Master text styles</a:t>
            </a:r>
            <a:endParaRPr lang="en-US" dirty="0"/>
          </a:p>
        </p:txBody>
      </p:sp>
    </p:spTree>
    <p:extLst>
      <p:ext uri="{BB962C8B-B14F-4D97-AF65-F5344CB8AC3E}">
        <p14:creationId xmlns:p14="http://schemas.microsoft.com/office/powerpoint/2010/main" val="1709675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4500"/>
            </a:lvl1pPr>
          </a:lstStyle>
          <a:p>
            <a:r>
              <a:rPr lang="sv-SE"/>
              <a:t>Klicka här för att ändra format</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sv-SE"/>
              <a:t>Klicka här för att ändra format på underrubrik i bakgrunden</a:t>
            </a:r>
            <a:endParaRPr lang="en-US" dirty="0"/>
          </a:p>
        </p:txBody>
      </p:sp>
      <p:sp>
        <p:nvSpPr>
          <p:cNvPr id="4" name="Date Placeholder 3"/>
          <p:cNvSpPr>
            <a:spLocks noGrp="1"/>
          </p:cNvSpPr>
          <p:nvPr>
            <p:ph type="dt" sz="half" idx="10"/>
          </p:nvPr>
        </p:nvSpPr>
        <p:spPr/>
        <p:txBody>
          <a:bodyPr/>
          <a:lstStyle/>
          <a:p>
            <a:fld id="{A8224893-DBDA-4BFA-9CE1-4BFE7CD0F8CF}" type="datetime1">
              <a:rPr lang="en-US" smtClean="0"/>
              <a:t>10/1/17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287324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idx="1"/>
          </p:nvPr>
        </p:nvSpPr>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7B2D3E9E-A95C-48F2-B4BF-A71542E0BE9A}" type="datetime1">
              <a:rPr lang="en-US" smtClean="0"/>
              <a:t>10/1/17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3670361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Title 1"/>
          <p:cNvSpPr>
            <a:spLocks noGrp="1"/>
          </p:cNvSpPr>
          <p:nvPr>
            <p:ph type="title"/>
          </p:nvPr>
        </p:nvSpPr>
        <p:spPr>
          <a:xfrm>
            <a:off x="831851" y="1712423"/>
            <a:ext cx="10515600" cy="2851208"/>
          </a:xfrm>
        </p:spPr>
        <p:txBody>
          <a:bodyPr anchor="b">
            <a:normAutofit/>
          </a:bodyPr>
          <a:lstStyle>
            <a:lvl1pPr>
              <a:defRPr sz="4500" b="0"/>
            </a:lvl1pPr>
          </a:lstStyle>
          <a:p>
            <a:r>
              <a:rPr lang="sv-SE"/>
              <a:t>Klicka här för att ändra format</a:t>
            </a:r>
            <a:endParaRPr lang="en-US" dirty="0"/>
          </a:p>
        </p:txBody>
      </p:sp>
      <p:sp>
        <p:nvSpPr>
          <p:cNvPr id="3" name="Text Placeholder 2"/>
          <p:cNvSpPr>
            <a:spLocks noGrp="1"/>
          </p:cNvSpPr>
          <p:nvPr>
            <p:ph type="body" idx="1"/>
          </p:nvPr>
        </p:nvSpPr>
        <p:spPr>
          <a:xfrm>
            <a:off x="831851" y="4552635"/>
            <a:ext cx="105156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sv-SE"/>
              <a:t>Klicka här för att ändra format på bakgrundstexten</a:t>
            </a:r>
          </a:p>
        </p:txBody>
      </p:sp>
      <p:sp>
        <p:nvSpPr>
          <p:cNvPr id="4" name="Date Placeholder 3"/>
          <p:cNvSpPr>
            <a:spLocks noGrp="1"/>
          </p:cNvSpPr>
          <p:nvPr>
            <p:ph type="dt" sz="half" idx="10"/>
          </p:nvPr>
        </p:nvSpPr>
        <p:spPr/>
        <p:txBody>
          <a:bodyPr/>
          <a:lstStyle/>
          <a:p>
            <a:fld id="{A50F84E2-2D7A-43CF-AC90-352A289A783A}" type="datetime1">
              <a:rPr lang="en-US" smtClean="0"/>
              <a:t>10/1/17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062353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dirty="0"/>
          </a:p>
        </p:txBody>
      </p:sp>
      <p:sp>
        <p:nvSpPr>
          <p:cNvPr id="3" name="Content Placeholder 2"/>
          <p:cNvSpPr>
            <a:spLocks noGrp="1"/>
          </p:cNvSpPr>
          <p:nvPr>
            <p:ph sz="half" idx="1"/>
          </p:nvPr>
        </p:nvSpPr>
        <p:spPr>
          <a:xfrm>
            <a:off x="845127" y="1828802"/>
            <a:ext cx="5181600" cy="435133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Content Placeholder 3"/>
          <p:cNvSpPr>
            <a:spLocks noGrp="1"/>
          </p:cNvSpPr>
          <p:nvPr>
            <p:ph sz="half" idx="2"/>
          </p:nvPr>
        </p:nvSpPr>
        <p:spPr>
          <a:xfrm>
            <a:off x="6172200" y="1828802"/>
            <a:ext cx="5181600" cy="4351337"/>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Date Placeholder 4"/>
          <p:cNvSpPr>
            <a:spLocks noGrp="1"/>
          </p:cNvSpPr>
          <p:nvPr>
            <p:ph type="dt" sz="half" idx="10"/>
          </p:nvPr>
        </p:nvSpPr>
        <p:spPr/>
        <p:txBody>
          <a:bodyPr/>
          <a:lstStyle/>
          <a:p>
            <a:fld id="{F12952B5-7A2F-4CC8-B7CE-9234E21C2837}" type="datetime1">
              <a:rPr lang="en-US" smtClean="0"/>
              <a:t>10/1/17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1814031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Jämförelse">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2"/>
            <a:ext cx="515620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Klicka här för att ändra format på bakgrundstexten</a:t>
            </a:r>
          </a:p>
        </p:txBody>
      </p:sp>
      <p:sp>
        <p:nvSpPr>
          <p:cNvPr id="4" name="Content Placeholder 3"/>
          <p:cNvSpPr>
            <a:spLocks noGrp="1"/>
          </p:cNvSpPr>
          <p:nvPr>
            <p:ph sz="half" idx="2"/>
          </p:nvPr>
        </p:nvSpPr>
        <p:spPr>
          <a:xfrm>
            <a:off x="845127" y="2507552"/>
            <a:ext cx="5156200" cy="368052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5" name="Text Placeholder 4"/>
          <p:cNvSpPr>
            <a:spLocks noGrp="1"/>
          </p:cNvSpPr>
          <p:nvPr>
            <p:ph type="body" sz="quarter" idx="3"/>
          </p:nvPr>
        </p:nvSpPr>
        <p:spPr>
          <a:xfrm>
            <a:off x="6172201" y="1681851"/>
            <a:ext cx="51816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sv-SE"/>
              <a:t>Klicka här för att ändra format på bakgrundstexten</a:t>
            </a:r>
          </a:p>
        </p:txBody>
      </p:sp>
      <p:sp>
        <p:nvSpPr>
          <p:cNvPr id="6" name="Content Placeholder 5"/>
          <p:cNvSpPr>
            <a:spLocks noGrp="1"/>
          </p:cNvSpPr>
          <p:nvPr>
            <p:ph sz="quarter" idx="4"/>
          </p:nvPr>
        </p:nvSpPr>
        <p:spPr>
          <a:xfrm>
            <a:off x="6172201" y="2507552"/>
            <a:ext cx="5181601" cy="3680525"/>
          </a:xfrm>
        </p:spPr>
        <p:txBody>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7" name="Date Placeholder 6"/>
          <p:cNvSpPr>
            <a:spLocks noGrp="1"/>
          </p:cNvSpPr>
          <p:nvPr>
            <p:ph type="dt" sz="half" idx="10"/>
          </p:nvPr>
        </p:nvSpPr>
        <p:spPr/>
        <p:txBody>
          <a:bodyPr/>
          <a:lstStyle/>
          <a:p>
            <a:fld id="{CE1DA07A-9201-4B4B-BAF2-015AFA30F520}" type="datetime1">
              <a:rPr lang="en-US" smtClean="0"/>
              <a:t>10/1/17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a:p>
        </p:txBody>
      </p:sp>
      <p:sp>
        <p:nvSpPr>
          <p:cNvPr id="10" name="Title 9"/>
          <p:cNvSpPr>
            <a:spLocks noGrp="1"/>
          </p:cNvSpPr>
          <p:nvPr>
            <p:ph type="title"/>
          </p:nvPr>
        </p:nvSpPr>
        <p:spPr/>
        <p:txBody>
          <a:bodyPr/>
          <a:lstStyle/>
          <a:p>
            <a:r>
              <a:rPr lang="sv-SE"/>
              <a:t>Klicka här för att ändra format</a:t>
            </a:r>
            <a:endParaRPr lang="en-US" dirty="0"/>
          </a:p>
        </p:txBody>
      </p:sp>
    </p:spTree>
    <p:extLst>
      <p:ext uri="{BB962C8B-B14F-4D97-AF65-F5344CB8AC3E}">
        <p14:creationId xmlns:p14="http://schemas.microsoft.com/office/powerpoint/2010/main" val="19906407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Endast rubri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3D7E00A-486F-4252-8B1D-E32645521F49}" type="datetime1">
              <a:rPr lang="en-US" smtClean="0"/>
              <a:t>10/1/17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a:p>
        </p:txBody>
      </p:sp>
      <p:sp>
        <p:nvSpPr>
          <p:cNvPr id="6" name="Title 5"/>
          <p:cNvSpPr>
            <a:spLocks noGrp="1"/>
          </p:cNvSpPr>
          <p:nvPr>
            <p:ph type="title"/>
          </p:nvPr>
        </p:nvSpPr>
        <p:spPr/>
        <p:txBody>
          <a:bodyPr/>
          <a:lstStyle/>
          <a:p>
            <a:r>
              <a:rPr lang="sv-SE"/>
              <a:t>Klicka här för att ändra format</a:t>
            </a:r>
            <a:endParaRPr lang="en-US"/>
          </a:p>
        </p:txBody>
      </p:sp>
    </p:spTree>
    <p:extLst>
      <p:ext uri="{BB962C8B-B14F-4D97-AF65-F5344CB8AC3E}">
        <p14:creationId xmlns:p14="http://schemas.microsoft.com/office/powerpoint/2010/main" val="15621347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1424" y="764704"/>
            <a:ext cx="10177131" cy="609600"/>
          </a:xfrm>
          <a:prstGeom prst="rect">
            <a:avLst/>
          </a:prstGeom>
        </p:spPr>
        <p:txBody>
          <a:bodyPr/>
          <a:lstStyle>
            <a:lvl1pPr algn="l">
              <a:defRPr sz="3200" b="1" i="0">
                <a:solidFill>
                  <a:schemeClr val="tx1">
                    <a:lumMod val="75000"/>
                    <a:lumOff val="25000"/>
                  </a:schemeClr>
                </a:solidFill>
                <a:latin typeface="Verdana"/>
                <a:cs typeface="Verdana"/>
              </a:defRPr>
            </a:lvl1pPr>
          </a:lstStyle>
          <a:p>
            <a:r>
              <a:rPr lang="en-AU" dirty="0"/>
              <a:t>Click to edit Master title style</a:t>
            </a:r>
            <a:endParaRPr lang="en-US" dirty="0"/>
          </a:p>
        </p:txBody>
      </p:sp>
      <p:sp>
        <p:nvSpPr>
          <p:cNvPr id="3" name="Subtitle 2"/>
          <p:cNvSpPr>
            <a:spLocks noGrp="1"/>
          </p:cNvSpPr>
          <p:nvPr>
            <p:ph type="subTitle" idx="1"/>
          </p:nvPr>
        </p:nvSpPr>
        <p:spPr>
          <a:xfrm>
            <a:off x="911424" y="1628800"/>
            <a:ext cx="10177131" cy="838200"/>
          </a:xfrm>
          <a:prstGeom prst="rect">
            <a:avLst/>
          </a:prstGeom>
        </p:spPr>
        <p:txBody>
          <a:bodyPr/>
          <a:lstStyle>
            <a:lvl1pPr marL="0" indent="0" algn="l">
              <a:lnSpc>
                <a:spcPts val="2200"/>
              </a:lnSpc>
              <a:spcBef>
                <a:spcPts val="0"/>
              </a:spcBef>
              <a:buNone/>
              <a:defRPr sz="2000" b="0" i="0">
                <a:solidFill>
                  <a:schemeClr val="tx1">
                    <a:lumMod val="75000"/>
                    <a:lumOff val="25000"/>
                  </a:schemeClr>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Tree>
    <p:extLst>
      <p:ext uri="{BB962C8B-B14F-4D97-AF65-F5344CB8AC3E}">
        <p14:creationId xmlns:p14="http://schemas.microsoft.com/office/powerpoint/2010/main" val="31593100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5F92-E675-4B36-9A60-69A962A68675}" type="datetime1">
              <a:rPr lang="en-US" smtClean="0"/>
              <a:t>10/1/17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96420722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2"/>
            <a:ext cx="3931920" cy="1600197"/>
          </a:xfrm>
        </p:spPr>
        <p:txBody>
          <a:bodyPr anchor="b">
            <a:normAutofit/>
          </a:bodyPr>
          <a:lstStyle>
            <a:lvl1pPr>
              <a:defRPr sz="2400" b="0"/>
            </a:lvl1pPr>
          </a:lstStyle>
          <a:p>
            <a:r>
              <a:rPr lang="sv-SE"/>
              <a:t>Klicka här för att ändra format</a:t>
            </a:r>
            <a:endParaRPr lang="en-US" dirty="0"/>
          </a:p>
        </p:txBody>
      </p:sp>
      <p:sp>
        <p:nvSpPr>
          <p:cNvPr id="3" name="Content Placeholder 2"/>
          <p:cNvSpPr>
            <a:spLocks noGrp="1"/>
          </p:cNvSpPr>
          <p:nvPr>
            <p:ph idx="1"/>
          </p:nvPr>
        </p:nvSpPr>
        <p:spPr>
          <a:xfrm>
            <a:off x="5181600" y="990600"/>
            <a:ext cx="617220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AF6E2C9B-5FA2-460D-9BE7-B0812FC2A6FF}" type="datetime1">
              <a:rPr lang="en-US" smtClean="0"/>
              <a:t>10/1/17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42820897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2400" b="0"/>
            </a:lvl1pPr>
          </a:lstStyle>
          <a:p>
            <a:r>
              <a:rPr lang="sv-SE"/>
              <a:t>Klicka här för att ändra format</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sv-SE"/>
              <a:t>Klicka på ikonen för att lägga till en bild</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sv-SE"/>
              <a:t>Klicka här för att ändra format på bakgrundstexten</a:t>
            </a:r>
          </a:p>
        </p:txBody>
      </p:sp>
      <p:sp>
        <p:nvSpPr>
          <p:cNvPr id="5" name="Date Placeholder 4"/>
          <p:cNvSpPr>
            <a:spLocks noGrp="1"/>
          </p:cNvSpPr>
          <p:nvPr>
            <p:ph type="dt" sz="half" idx="10"/>
          </p:nvPr>
        </p:nvSpPr>
        <p:spPr/>
        <p:txBody>
          <a:bodyPr/>
          <a:lstStyle/>
          <a:p>
            <a:fld id="{1D374940-A916-4C8B-9648-02A2D3898F9E}" type="datetime1">
              <a:rPr lang="en-US" smtClean="0"/>
              <a:t>10/1/17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931958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a:t>Klicka här för att ändra format</a:t>
            </a:r>
            <a:endParaRPr lang="en-US"/>
          </a:p>
        </p:txBody>
      </p:sp>
      <p:sp>
        <p:nvSpPr>
          <p:cNvPr id="3" name="Vertical Text Placeholder 2"/>
          <p:cNvSpPr>
            <a:spLocks noGrp="1"/>
          </p:cNvSpPr>
          <p:nvPr>
            <p:ph type="body" orient="vert" idx="1"/>
          </p:nvPr>
        </p:nvSpPr>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10"/>
          </p:nvPr>
        </p:nvSpPr>
        <p:spPr/>
        <p:txBody>
          <a:bodyPr/>
          <a:lstStyle/>
          <a:p>
            <a:fld id="{5F4E5243-F52A-4D37-9694-EB26C6C31910}" type="datetime1">
              <a:rPr lang="en-US" smtClean="0"/>
              <a:t>10/1/17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20840433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0362"/>
            <a:ext cx="2628900" cy="5811838"/>
          </a:xfrm>
        </p:spPr>
        <p:txBody>
          <a:bodyPr vert="eaVert"/>
          <a:lstStyle/>
          <a:p>
            <a:r>
              <a:rPr lang="sv-SE"/>
              <a:t>Klicka här för att ändra format</a:t>
            </a:r>
            <a:endParaRPr lang="en-US"/>
          </a:p>
        </p:txBody>
      </p:sp>
      <p:sp>
        <p:nvSpPr>
          <p:cNvPr id="3" name="Vertical Text Placeholder 2"/>
          <p:cNvSpPr>
            <a:spLocks noGrp="1"/>
          </p:cNvSpPr>
          <p:nvPr>
            <p:ph type="body" orient="vert" idx="1"/>
          </p:nvPr>
        </p:nvSpPr>
        <p:spPr>
          <a:xfrm>
            <a:off x="838201" y="360364"/>
            <a:ext cx="7734300" cy="5811837"/>
          </a:xfrm>
        </p:spPr>
        <p:txBody>
          <a:bodyPr vert="eaVert"/>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a:p>
        </p:txBody>
      </p:sp>
      <p:sp>
        <p:nvSpPr>
          <p:cNvPr id="4" name="Date Placeholder 3"/>
          <p:cNvSpPr>
            <a:spLocks noGrp="1"/>
          </p:cNvSpPr>
          <p:nvPr>
            <p:ph type="dt" sz="half" idx="10"/>
          </p:nvPr>
        </p:nvSpPr>
        <p:spPr/>
        <p:txBody>
          <a:bodyPr/>
          <a:lstStyle/>
          <a:p>
            <a:fld id="{3A77B6E1-634A-48DC-9E8B-D894023267EF}" type="datetime1">
              <a:rPr lang="en-US" smtClean="0"/>
              <a:t>10/1/17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a:p>
        </p:txBody>
      </p:sp>
    </p:spTree>
    <p:extLst>
      <p:ext uri="{BB962C8B-B14F-4D97-AF65-F5344CB8AC3E}">
        <p14:creationId xmlns:p14="http://schemas.microsoft.com/office/powerpoint/2010/main" val="1673975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F3E4B2E-0692-4AF5-AFED-A27DBD3D7C16}"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3841721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F3E4B2E-0692-4AF5-AFED-A27DBD3D7C16}"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92639739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1F3E4B2E-0692-4AF5-AFED-A27DBD3D7C16}"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8364782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1F3E4B2E-0692-4AF5-AFED-A27DBD3D7C16}"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28284400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solidFill>
                  <a:schemeClr val="bg2">
                    <a:lumMod val="10000"/>
                  </a:schemeClr>
                </a:solidFill>
              </a:defRPr>
            </a:lvl1pPr>
            <a:lvl2pPr>
              <a:defRPr>
                <a:solidFill>
                  <a:schemeClr val="bg2">
                    <a:lumMod val="10000"/>
                  </a:schemeClr>
                </a:solidFill>
              </a:defRPr>
            </a:lvl2pPr>
            <a:lvl3pPr>
              <a:defRPr>
                <a:solidFill>
                  <a:schemeClr val="bg2">
                    <a:lumMod val="10000"/>
                  </a:schemeClr>
                </a:solidFill>
              </a:defRPr>
            </a:lvl3pPr>
            <a:lvl4pPr>
              <a:defRPr>
                <a:solidFill>
                  <a:schemeClr val="bg2">
                    <a:lumMod val="10000"/>
                  </a:schemeClr>
                </a:solidFill>
              </a:defRPr>
            </a:lvl4pPr>
            <a:lvl5pPr>
              <a:defRPr>
                <a:solidFill>
                  <a:schemeClr val="bg2">
                    <a:lumMod val="10000"/>
                  </a:schemeClr>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1F3E4B2E-0692-4AF5-AFED-A27DBD3D7C16}" type="datetimeFigureOut">
              <a:rPr lang="en-GB" smtClean="0"/>
              <a:t>01/10/2017</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14770376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Subtitle 2"/>
          <p:cNvSpPr>
            <a:spLocks noGrp="1"/>
          </p:cNvSpPr>
          <p:nvPr>
            <p:ph type="subTitle" idx="1"/>
          </p:nvPr>
        </p:nvSpPr>
        <p:spPr>
          <a:xfrm>
            <a:off x="406400" y="4495800"/>
            <a:ext cx="9956800" cy="838200"/>
          </a:xfrm>
          <a:prstGeom prst="rect">
            <a:avLst/>
          </a:prstGeom>
        </p:spPr>
        <p:txBody>
          <a:bodyPr/>
          <a:lstStyle>
            <a:lvl1pPr marL="0" indent="0" algn="l">
              <a:lnSpc>
                <a:spcPts val="2200"/>
              </a:lnSpc>
              <a:spcBef>
                <a:spcPts val="0"/>
              </a:spcBef>
              <a:buNone/>
              <a:defRPr sz="1500" b="0" i="0">
                <a:solidFill>
                  <a:schemeClr val="tx1">
                    <a:lumMod val="75000"/>
                    <a:lumOff val="25000"/>
                  </a:schemeClr>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AU" dirty="0"/>
              <a:t>Click to edit Master subtitle style</a:t>
            </a:r>
            <a:endParaRPr lang="en-US" dirty="0"/>
          </a:p>
        </p:txBody>
      </p:sp>
      <p:sp>
        <p:nvSpPr>
          <p:cNvPr id="5" name="Picture Placeholder 3"/>
          <p:cNvSpPr>
            <a:spLocks noGrp="1"/>
          </p:cNvSpPr>
          <p:nvPr>
            <p:ph type="pic" sz="quarter" idx="10"/>
          </p:nvPr>
        </p:nvSpPr>
        <p:spPr>
          <a:xfrm>
            <a:off x="0" y="762000"/>
            <a:ext cx="12192000" cy="2667000"/>
          </a:xfrm>
          <a:prstGeom prst="rect">
            <a:avLst/>
          </a:prstGeom>
        </p:spPr>
        <p:txBody>
          <a:bodyPr vert="horz"/>
          <a:lstStyle>
            <a:lvl1pPr>
              <a:defRPr>
                <a:latin typeface="Verdana"/>
              </a:defRPr>
            </a:lvl1pPr>
          </a:lstStyle>
          <a:p>
            <a:pPr lvl="0"/>
            <a:endParaRPr lang="en-US" noProof="0" dirty="0"/>
          </a:p>
        </p:txBody>
      </p:sp>
      <p:sp>
        <p:nvSpPr>
          <p:cNvPr id="6" name="Title 1"/>
          <p:cNvSpPr>
            <a:spLocks noGrp="1"/>
          </p:cNvSpPr>
          <p:nvPr>
            <p:ph type="ctrTitle"/>
          </p:nvPr>
        </p:nvSpPr>
        <p:spPr>
          <a:xfrm>
            <a:off x="406400" y="3733800"/>
            <a:ext cx="9956800" cy="609600"/>
          </a:xfrm>
          <a:prstGeom prst="rect">
            <a:avLst/>
          </a:prstGeom>
        </p:spPr>
        <p:txBody>
          <a:bodyPr/>
          <a:lstStyle>
            <a:lvl1pPr algn="l">
              <a:defRPr sz="2200" b="0" i="0">
                <a:solidFill>
                  <a:schemeClr val="tx1">
                    <a:lumMod val="75000"/>
                    <a:lumOff val="25000"/>
                  </a:schemeClr>
                </a:solidFill>
                <a:latin typeface="Verdana"/>
                <a:cs typeface="Verdana"/>
              </a:defRPr>
            </a:lvl1pPr>
          </a:lstStyle>
          <a:p>
            <a:r>
              <a:rPr lang="en-AU" dirty="0"/>
              <a:t>Click to edit Master title style</a:t>
            </a:r>
            <a:endParaRPr lang="en-US" dirty="0"/>
          </a:p>
        </p:txBody>
      </p:sp>
    </p:spTree>
    <p:extLst>
      <p:ext uri="{BB962C8B-B14F-4D97-AF65-F5344CB8AC3E}">
        <p14:creationId xmlns:p14="http://schemas.microsoft.com/office/powerpoint/2010/main" val="292218041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3E4B2E-0692-4AF5-AFED-A27DBD3D7C16}" type="datetimeFigureOut">
              <a:rPr lang="en-GB" smtClean="0"/>
              <a:t>01/10/2017</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2708252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3E4B2E-0692-4AF5-AFED-A27DBD3D7C16}" type="datetimeFigureOut">
              <a:rPr lang="en-GB" smtClean="0"/>
              <a:t>01/10/2017</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15248953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3E4B2E-0692-4AF5-AFED-A27DBD3D7C16}"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2230442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F3E4B2E-0692-4AF5-AFED-A27DBD3D7C16}" type="datetimeFigureOut">
              <a:rPr lang="en-GB" smtClean="0"/>
              <a:t>01/10/2017</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26358583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E4B2E-0692-4AF5-AFED-A27DBD3D7C16}"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22282595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3E4B2E-0692-4AF5-AFED-A27DBD3D7C16}" type="datetimeFigureOut">
              <a:rPr lang="en-GB" smtClean="0"/>
              <a:t>01/10/2017</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B08E4B4-8AAF-4DD5-ABDE-D653D1E3D81F}" type="slidenum">
              <a:rPr lang="en-GB" smtClean="0"/>
              <a:t>‹#›</a:t>
            </a:fld>
            <a:endParaRPr lang="en-GB"/>
          </a:p>
        </p:txBody>
      </p:sp>
    </p:spTree>
    <p:extLst>
      <p:ext uri="{BB962C8B-B14F-4D97-AF65-F5344CB8AC3E}">
        <p14:creationId xmlns:p14="http://schemas.microsoft.com/office/powerpoint/2010/main" val="1469123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Rubrik och innehåll">
    <p:spTree>
      <p:nvGrpSpPr>
        <p:cNvPr id="1" name=""/>
        <p:cNvGrpSpPr/>
        <p:nvPr/>
      </p:nvGrpSpPr>
      <p:grpSpPr>
        <a:xfrm>
          <a:off x="0" y="0"/>
          <a:ext cx="0" cy="0"/>
          <a:chOff x="0" y="0"/>
          <a:chExt cx="0" cy="0"/>
        </a:xfrm>
      </p:grpSpPr>
      <p:sp>
        <p:nvSpPr>
          <p:cNvPr id="3" name="Platshållare för innehåll 2"/>
          <p:cNvSpPr>
            <a:spLocks noGrp="1"/>
          </p:cNvSpPr>
          <p:nvPr>
            <p:ph idx="1"/>
          </p:nvPr>
        </p:nvSpPr>
        <p:spPr/>
        <p:txBody>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p>
        </p:txBody>
      </p:sp>
      <p:sp>
        <p:nvSpPr>
          <p:cNvPr id="11" name="Title 10"/>
          <p:cNvSpPr>
            <a:spLocks noGrp="1"/>
          </p:cNvSpPr>
          <p:nvPr>
            <p:ph type="title"/>
          </p:nvPr>
        </p:nvSpPr>
        <p:spPr/>
        <p:txBody>
          <a:bodyPr/>
          <a:lstStyle/>
          <a:p>
            <a:r>
              <a:rPr lang="en-US"/>
              <a:t>Click to edit Master title style</a:t>
            </a:r>
          </a:p>
        </p:txBody>
      </p:sp>
      <p:sp>
        <p:nvSpPr>
          <p:cNvPr id="15" name="Date Placeholder 14"/>
          <p:cNvSpPr>
            <a:spLocks noGrp="1"/>
          </p:cNvSpPr>
          <p:nvPr>
            <p:ph type="dt" sz="half" idx="10"/>
          </p:nvPr>
        </p:nvSpPr>
        <p:spPr/>
        <p:txBody>
          <a:bodyPr/>
          <a:lstStyle/>
          <a:p>
            <a:fld id="{A5DCB353-9E6E-4868-B0C5-186BEDB1FC80}" type="datetimeFigureOut">
              <a:rPr lang="sv-SE" smtClean="0"/>
              <a:t>2017-10-01</a:t>
            </a:fld>
            <a:endParaRPr lang="sv-SE"/>
          </a:p>
        </p:txBody>
      </p:sp>
      <p:sp>
        <p:nvSpPr>
          <p:cNvPr id="16" name="Footer Placeholder 15"/>
          <p:cNvSpPr>
            <a:spLocks noGrp="1"/>
          </p:cNvSpPr>
          <p:nvPr>
            <p:ph type="ftr" sz="quarter" idx="11"/>
          </p:nvPr>
        </p:nvSpPr>
        <p:spPr/>
        <p:txBody>
          <a:bodyPr/>
          <a:lstStyle/>
          <a:p>
            <a:endParaRPr lang="sv-SE"/>
          </a:p>
        </p:txBody>
      </p:sp>
      <p:sp>
        <p:nvSpPr>
          <p:cNvPr id="17" name="Slide Number Placeholder 16"/>
          <p:cNvSpPr>
            <a:spLocks noGrp="1"/>
          </p:cNvSpPr>
          <p:nvPr>
            <p:ph type="sldNum" sz="quarter" idx="12"/>
          </p:nvPr>
        </p:nvSpPr>
        <p:spPr/>
        <p:txBody>
          <a:bodyPr/>
          <a:lstStyle/>
          <a:p>
            <a:fld id="{3BD95804-5FA7-4EC2-8CF1-221419653789}" type="slidenum">
              <a:rPr lang="sv-SE" smtClean="0"/>
              <a:t>‹#›</a:t>
            </a:fld>
            <a:endParaRPr lang="sv-SE"/>
          </a:p>
        </p:txBody>
      </p:sp>
    </p:spTree>
    <p:extLst>
      <p:ext uri="{BB962C8B-B14F-4D97-AF65-F5344CB8AC3E}">
        <p14:creationId xmlns:p14="http://schemas.microsoft.com/office/powerpoint/2010/main" val="1157692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8331200" y="1311275"/>
            <a:ext cx="3352800" cy="2514600"/>
          </a:xfrm>
          <a:prstGeom prst="rect">
            <a:avLst/>
          </a:prstGeom>
        </p:spPr>
        <p:txBody>
          <a:bodyPr rtlCol="0">
            <a:normAutofit/>
          </a:bodyPr>
          <a:lstStyle/>
          <a:p>
            <a:pPr lvl="0"/>
            <a:endParaRPr lang="en-US" noProof="0"/>
          </a:p>
        </p:txBody>
      </p:sp>
      <p:sp>
        <p:nvSpPr>
          <p:cNvPr id="11" name="Picture Placeholder 9"/>
          <p:cNvSpPr>
            <a:spLocks noGrp="1"/>
          </p:cNvSpPr>
          <p:nvPr>
            <p:ph type="pic" sz="quarter" idx="15"/>
          </p:nvPr>
        </p:nvSpPr>
        <p:spPr>
          <a:xfrm>
            <a:off x="8331200" y="4054475"/>
            <a:ext cx="3352800" cy="2514600"/>
          </a:xfrm>
          <a:prstGeom prst="rect">
            <a:avLst/>
          </a:prstGeom>
        </p:spPr>
        <p:txBody>
          <a:bodyPr rtlCol="0">
            <a:normAutofit/>
          </a:bodyPr>
          <a:lstStyle/>
          <a:p>
            <a:pPr lvl="0"/>
            <a:endParaRPr lang="en-US" noProof="0"/>
          </a:p>
        </p:txBody>
      </p:sp>
      <p:sp>
        <p:nvSpPr>
          <p:cNvPr id="9" name="Text Placeholder 6"/>
          <p:cNvSpPr>
            <a:spLocks noGrp="1"/>
          </p:cNvSpPr>
          <p:nvPr>
            <p:ph type="body" sz="quarter" idx="13"/>
          </p:nvPr>
        </p:nvSpPr>
        <p:spPr>
          <a:xfrm>
            <a:off x="406400" y="2133600"/>
            <a:ext cx="7721600" cy="1219200"/>
          </a:xfrm>
          <a:prstGeom prst="rect">
            <a:avLst/>
          </a:prstGeom>
        </p:spPr>
        <p:txBody>
          <a:bodyPr/>
          <a:lstStyle>
            <a:lvl1pPr marL="0" indent="90000">
              <a:defRPr/>
            </a:lvl1pPr>
          </a:lstStyle>
          <a:p>
            <a:pPr lvl="0"/>
            <a:r>
              <a:rPr lang="en-AU" dirty="0"/>
              <a:t>Click to edit Master text styles</a:t>
            </a:r>
          </a:p>
          <a:p>
            <a:pPr lvl="2"/>
            <a:r>
              <a:rPr lang="en-AU" dirty="0"/>
              <a:t>Third level</a:t>
            </a:r>
          </a:p>
        </p:txBody>
      </p:sp>
      <p:sp>
        <p:nvSpPr>
          <p:cNvPr id="8" name="Title 2"/>
          <p:cNvSpPr>
            <a:spLocks noGrp="1"/>
          </p:cNvSpPr>
          <p:nvPr>
            <p:ph type="title"/>
          </p:nvPr>
        </p:nvSpPr>
        <p:spPr bwMode="auto">
          <a:xfrm>
            <a:off x="406400" y="1427164"/>
            <a:ext cx="7721600" cy="4778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p:cNvSpPr>
            <a:spLocks noGrp="1"/>
          </p:cNvSpPr>
          <p:nvPr>
            <p:ph type="sldNum" sz="quarter" idx="16"/>
          </p:nvPr>
        </p:nvSpPr>
        <p:spPr/>
        <p:txBody>
          <a:bodyPr/>
          <a:lstStyle>
            <a:lvl1pPr>
              <a:defRPr/>
            </a:lvl1pPr>
          </a:lstStyle>
          <a:p>
            <a:pPr>
              <a:defRPr/>
            </a:pPr>
            <a:fld id="{A26DA0BA-2873-4634-9C2D-1EE911CBD32A}" type="slidenum">
              <a:rPr lang="en-US" altLang="en-US"/>
              <a:pPr>
                <a:defRPr/>
              </a:pPr>
              <a:t>‹#›</a:t>
            </a:fld>
            <a:endParaRPr lang="en-US" altLang="en-US"/>
          </a:p>
        </p:txBody>
      </p:sp>
    </p:spTree>
    <p:extLst>
      <p:ext uri="{BB962C8B-B14F-4D97-AF65-F5344CB8AC3E}">
        <p14:creationId xmlns:p14="http://schemas.microsoft.com/office/powerpoint/2010/main" val="3499825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6502400" y="1427163"/>
            <a:ext cx="5181600" cy="5141912"/>
          </a:xfrm>
          <a:prstGeom prst="rect">
            <a:avLst/>
          </a:prstGeom>
        </p:spPr>
        <p:txBody>
          <a:bodyPr rtlCol="0">
            <a:normAutofit/>
          </a:bodyPr>
          <a:lstStyle/>
          <a:p>
            <a:pPr lvl="0"/>
            <a:endParaRPr lang="en-US" noProof="0"/>
          </a:p>
        </p:txBody>
      </p:sp>
      <p:sp>
        <p:nvSpPr>
          <p:cNvPr id="8" name="Text Placeholder 6"/>
          <p:cNvSpPr>
            <a:spLocks noGrp="1"/>
          </p:cNvSpPr>
          <p:nvPr>
            <p:ph type="body" sz="quarter" idx="13"/>
          </p:nvPr>
        </p:nvSpPr>
        <p:spPr>
          <a:xfrm>
            <a:off x="406400" y="2133600"/>
            <a:ext cx="6096000" cy="1219200"/>
          </a:xfrm>
          <a:prstGeom prst="rect">
            <a:avLst/>
          </a:prstGeom>
        </p:spPr>
        <p:txBody>
          <a:bodyPr/>
          <a:lstStyle>
            <a:lvl1pPr marL="0" indent="90000">
              <a:defRPr/>
            </a:lvl1pPr>
          </a:lstStyle>
          <a:p>
            <a:pPr lvl="0"/>
            <a:r>
              <a:rPr lang="en-AU" dirty="0"/>
              <a:t>Click to edit Master text styles</a:t>
            </a:r>
          </a:p>
          <a:p>
            <a:pPr lvl="2"/>
            <a:r>
              <a:rPr lang="en-AU" dirty="0"/>
              <a:t>Third level</a:t>
            </a:r>
          </a:p>
        </p:txBody>
      </p:sp>
      <p:sp>
        <p:nvSpPr>
          <p:cNvPr id="7" name="Title 2"/>
          <p:cNvSpPr>
            <a:spLocks noGrp="1"/>
          </p:cNvSpPr>
          <p:nvPr>
            <p:ph type="title"/>
          </p:nvPr>
        </p:nvSpPr>
        <p:spPr bwMode="auto">
          <a:xfrm>
            <a:off x="406400" y="1427164"/>
            <a:ext cx="7721600" cy="4778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5" name="Slide Number Placeholder 5"/>
          <p:cNvSpPr>
            <a:spLocks noGrp="1"/>
          </p:cNvSpPr>
          <p:nvPr>
            <p:ph type="sldNum" sz="quarter" idx="15"/>
          </p:nvPr>
        </p:nvSpPr>
        <p:spPr/>
        <p:txBody>
          <a:bodyPr/>
          <a:lstStyle>
            <a:lvl1pPr>
              <a:defRPr/>
            </a:lvl1pPr>
          </a:lstStyle>
          <a:p>
            <a:pPr>
              <a:defRPr/>
            </a:pPr>
            <a:fld id="{8B0BDA27-72A7-41C0-8B41-F7BA3A744D36}" type="slidenum">
              <a:rPr lang="en-US" altLang="en-US"/>
              <a:pPr>
                <a:defRPr/>
              </a:pPr>
              <a:t>‹#›</a:t>
            </a:fld>
            <a:endParaRPr lang="en-US" altLang="en-US"/>
          </a:p>
        </p:txBody>
      </p:sp>
    </p:spTree>
    <p:extLst>
      <p:ext uri="{BB962C8B-B14F-4D97-AF65-F5344CB8AC3E}">
        <p14:creationId xmlns:p14="http://schemas.microsoft.com/office/powerpoint/2010/main" val="593069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9"/>
          <p:cNvSpPr>
            <a:spLocks noGrp="1"/>
          </p:cNvSpPr>
          <p:nvPr>
            <p:ph type="pic" sz="quarter" idx="14"/>
          </p:nvPr>
        </p:nvSpPr>
        <p:spPr>
          <a:xfrm>
            <a:off x="406400" y="1427163"/>
            <a:ext cx="11277600" cy="5141912"/>
          </a:xfrm>
          <a:prstGeom prst="rect">
            <a:avLst/>
          </a:prstGeom>
        </p:spPr>
        <p:txBody>
          <a:bodyPr rtlCol="0">
            <a:normAutofit/>
          </a:bodyPr>
          <a:lstStyle/>
          <a:p>
            <a:pPr lvl="0"/>
            <a:endParaRPr lang="en-US" noProof="0"/>
          </a:p>
        </p:txBody>
      </p:sp>
      <p:sp>
        <p:nvSpPr>
          <p:cNvPr id="5" name="Text Placeholder 6"/>
          <p:cNvSpPr>
            <a:spLocks noGrp="1"/>
          </p:cNvSpPr>
          <p:nvPr>
            <p:ph type="body" sz="quarter" idx="13"/>
          </p:nvPr>
        </p:nvSpPr>
        <p:spPr>
          <a:xfrm>
            <a:off x="406400" y="2133600"/>
            <a:ext cx="7721600" cy="1219200"/>
          </a:xfrm>
          <a:prstGeom prst="rect">
            <a:avLst/>
          </a:prstGeom>
        </p:spPr>
        <p:txBody>
          <a:bodyPr/>
          <a:lstStyle>
            <a:lvl1pPr marL="0" indent="90000">
              <a:defRPr/>
            </a:lvl1pPr>
          </a:lstStyle>
          <a:p>
            <a:pPr lvl="0"/>
            <a:r>
              <a:rPr lang="en-AU" dirty="0"/>
              <a:t>Click to edit Master text styles</a:t>
            </a:r>
          </a:p>
          <a:p>
            <a:pPr lvl="2"/>
            <a:r>
              <a:rPr lang="en-AU" dirty="0"/>
              <a:t>Third level</a:t>
            </a:r>
          </a:p>
        </p:txBody>
      </p:sp>
      <p:sp>
        <p:nvSpPr>
          <p:cNvPr id="7" name="Title 2"/>
          <p:cNvSpPr>
            <a:spLocks noGrp="1"/>
          </p:cNvSpPr>
          <p:nvPr>
            <p:ph type="title"/>
          </p:nvPr>
        </p:nvSpPr>
        <p:spPr bwMode="auto">
          <a:xfrm>
            <a:off x="406400" y="1427164"/>
            <a:ext cx="7721600" cy="477837"/>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6" name="Slide Number Placeholder 5"/>
          <p:cNvSpPr>
            <a:spLocks noGrp="1"/>
          </p:cNvSpPr>
          <p:nvPr>
            <p:ph type="sldNum" sz="quarter" idx="15"/>
          </p:nvPr>
        </p:nvSpPr>
        <p:spPr/>
        <p:txBody>
          <a:bodyPr/>
          <a:lstStyle>
            <a:lvl1pPr>
              <a:defRPr/>
            </a:lvl1pPr>
          </a:lstStyle>
          <a:p>
            <a:pPr>
              <a:defRPr/>
            </a:pPr>
            <a:fld id="{12B4811B-C93B-45C6-9A72-9B21C0DEDA88}" type="slidenum">
              <a:rPr lang="en-US" altLang="en-US"/>
              <a:pPr>
                <a:defRPr/>
              </a:pPr>
              <a:t>‹#›</a:t>
            </a:fld>
            <a:endParaRPr lang="en-US" altLang="en-US"/>
          </a:p>
        </p:txBody>
      </p:sp>
    </p:spTree>
    <p:extLst>
      <p:ext uri="{BB962C8B-B14F-4D97-AF65-F5344CB8AC3E}">
        <p14:creationId xmlns:p14="http://schemas.microsoft.com/office/powerpoint/2010/main" val="2419102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762000"/>
            <a:ext cx="12192000" cy="2880000"/>
          </a:xfrm>
          <a:prstGeom prst="rect">
            <a:avLst/>
          </a:prstGeom>
        </p:spPr>
        <p:txBody>
          <a:bodyPr vert="horz"/>
          <a:lstStyle>
            <a:lvl1pPr>
              <a:defRPr>
                <a:latin typeface="Verdana"/>
              </a:defRPr>
            </a:lvl1pPr>
          </a:lstStyle>
          <a:p>
            <a:pPr lvl="0"/>
            <a:endParaRPr lang="en-US" noProof="0" dirty="0"/>
          </a:p>
        </p:txBody>
      </p:sp>
      <p:sp>
        <p:nvSpPr>
          <p:cNvPr id="7" name="Title Placeholder 1"/>
          <p:cNvSpPr>
            <a:spLocks noGrp="1"/>
          </p:cNvSpPr>
          <p:nvPr>
            <p:ph type="title"/>
          </p:nvPr>
        </p:nvSpPr>
        <p:spPr>
          <a:xfrm>
            <a:off x="406400" y="3810000"/>
            <a:ext cx="11176000" cy="762000"/>
          </a:xfrm>
          <a:prstGeom prst="rect">
            <a:avLst/>
          </a:prstGeom>
        </p:spPr>
        <p:txBody>
          <a:bodyPr rtlCol="0">
            <a:normAutofit/>
          </a:bodyPr>
          <a:lstStyle/>
          <a:p>
            <a:r>
              <a:rPr lang="en-AU" dirty="0"/>
              <a:t>Click to edit Master title style</a:t>
            </a:r>
            <a:endParaRPr lang="en-US" dirty="0"/>
          </a:p>
        </p:txBody>
      </p:sp>
    </p:spTree>
    <p:extLst>
      <p:ext uri="{BB962C8B-B14F-4D97-AF65-F5344CB8AC3E}">
        <p14:creationId xmlns:p14="http://schemas.microsoft.com/office/powerpoint/2010/main" val="2397468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06400" y="4038600"/>
            <a:ext cx="11176000" cy="762000"/>
          </a:xfrm>
          <a:prstGeom prst="rect">
            <a:avLst/>
          </a:prstGeom>
        </p:spPr>
        <p:txBody>
          <a:bodyPr/>
          <a:lstStyle/>
          <a:p>
            <a:r>
              <a:rPr lang="en-AU" dirty="0"/>
              <a:t>Click to edit Master title style</a:t>
            </a:r>
            <a:endParaRPr lang="en-US" dirty="0"/>
          </a:p>
        </p:txBody>
      </p:sp>
      <p:sp>
        <p:nvSpPr>
          <p:cNvPr id="5" name="Picture Placeholder 3"/>
          <p:cNvSpPr>
            <a:spLocks noGrp="1"/>
          </p:cNvSpPr>
          <p:nvPr>
            <p:ph type="pic" sz="quarter" idx="11"/>
          </p:nvPr>
        </p:nvSpPr>
        <p:spPr>
          <a:xfrm>
            <a:off x="0" y="762000"/>
            <a:ext cx="12192000" cy="2880000"/>
          </a:xfrm>
          <a:prstGeom prst="rect">
            <a:avLst/>
          </a:prstGeom>
        </p:spPr>
        <p:txBody>
          <a:bodyPr vert="horz"/>
          <a:lstStyle>
            <a:lvl1pPr>
              <a:defRPr>
                <a:latin typeface="Verdana"/>
              </a:defRPr>
            </a:lvl1pPr>
          </a:lstStyle>
          <a:p>
            <a:pPr lvl="0"/>
            <a:endParaRPr lang="en-US" noProof="0" dirty="0"/>
          </a:p>
        </p:txBody>
      </p:sp>
      <p:sp>
        <p:nvSpPr>
          <p:cNvPr id="9" name="Text Placeholder 8"/>
          <p:cNvSpPr>
            <a:spLocks noGrp="1"/>
          </p:cNvSpPr>
          <p:nvPr>
            <p:ph type="body" sz="quarter" idx="14"/>
          </p:nvPr>
        </p:nvSpPr>
        <p:spPr>
          <a:xfrm>
            <a:off x="406400" y="4953000"/>
            <a:ext cx="6908800" cy="1219200"/>
          </a:xfrm>
          <a:prstGeom prst="rect">
            <a:avLst/>
          </a:prstGeom>
        </p:spPr>
        <p:txBody>
          <a:bodyPr vert="horz"/>
          <a:lstStyle>
            <a:lvl1pPr marL="0">
              <a:spcBef>
                <a:spcPts val="0"/>
              </a:spcBef>
              <a:buFontTx/>
              <a:buNone/>
              <a:defRPr sz="1500" b="0" i="0" baseline="0">
                <a:solidFill>
                  <a:schemeClr val="tx1">
                    <a:lumMod val="75000"/>
                    <a:lumOff val="25000"/>
                  </a:schemeClr>
                </a:solidFill>
                <a:latin typeface="Verdana"/>
                <a:cs typeface="Verdana"/>
              </a:defRPr>
            </a:lvl1pPr>
            <a:lvl2pPr marL="0">
              <a:spcBef>
                <a:spcPts val="0"/>
              </a:spcBef>
              <a:buFontTx/>
              <a:buNone/>
              <a:defRPr sz="1500" b="0" i="0" baseline="0">
                <a:solidFill>
                  <a:schemeClr val="tx1">
                    <a:lumMod val="75000"/>
                    <a:lumOff val="25000"/>
                  </a:schemeClr>
                </a:solidFill>
                <a:latin typeface="Verdana"/>
                <a:cs typeface="Verdana"/>
              </a:defRPr>
            </a:lvl2pPr>
            <a:lvl3pPr marL="0">
              <a:spcBef>
                <a:spcPts val="0"/>
              </a:spcBef>
              <a:buFontTx/>
              <a:buNone/>
              <a:defRPr sz="1500" b="0" i="0" baseline="0">
                <a:solidFill>
                  <a:schemeClr val="tx1">
                    <a:lumMod val="75000"/>
                    <a:lumOff val="25000"/>
                  </a:schemeClr>
                </a:solidFill>
                <a:latin typeface="Verdana"/>
                <a:cs typeface="Verdana"/>
              </a:defRPr>
            </a:lvl3pPr>
            <a:lvl4pPr marL="0">
              <a:spcBef>
                <a:spcPts val="0"/>
              </a:spcBef>
              <a:buFontTx/>
              <a:buNone/>
              <a:defRPr sz="1500" b="0" i="0" baseline="0">
                <a:solidFill>
                  <a:schemeClr val="tx1">
                    <a:lumMod val="75000"/>
                    <a:lumOff val="25000"/>
                  </a:schemeClr>
                </a:solidFill>
                <a:latin typeface="Verdana"/>
                <a:cs typeface="Verdana"/>
              </a:defRPr>
            </a:lvl4pPr>
            <a:lvl5pPr marL="0">
              <a:spcBef>
                <a:spcPts val="0"/>
              </a:spcBef>
              <a:buFontTx/>
              <a:buNone/>
              <a:defRPr sz="1500" b="0" i="0" baseline="0">
                <a:solidFill>
                  <a:schemeClr val="tx1">
                    <a:lumMod val="75000"/>
                    <a:lumOff val="25000"/>
                  </a:schemeClr>
                </a:solidFill>
                <a:latin typeface="Verdana"/>
                <a:cs typeface="Verdana"/>
              </a:defRPr>
            </a:lvl5pPr>
          </a:lstStyle>
          <a:p>
            <a:pPr lvl="0"/>
            <a:r>
              <a:rPr lang="en-AU" dirty="0"/>
              <a:t>Click to edit Master text styles</a:t>
            </a:r>
          </a:p>
        </p:txBody>
      </p:sp>
    </p:spTree>
    <p:extLst>
      <p:ext uri="{BB962C8B-B14F-4D97-AF65-F5344CB8AC3E}">
        <p14:creationId xmlns:p14="http://schemas.microsoft.com/office/powerpoint/2010/main" val="1494298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11" name="Text Placeholder 10"/>
          <p:cNvSpPr>
            <a:spLocks noGrp="1"/>
          </p:cNvSpPr>
          <p:nvPr>
            <p:ph type="body" sz="quarter" idx="17"/>
          </p:nvPr>
        </p:nvSpPr>
        <p:spPr>
          <a:xfrm>
            <a:off x="406400" y="2133600"/>
            <a:ext cx="7721600" cy="1676400"/>
          </a:xfrm>
          <a:prstGeom prst="rect">
            <a:avLst/>
          </a:prstGeom>
        </p:spPr>
        <p:txBody>
          <a:bodyPr vert="horz"/>
          <a:lstStyle>
            <a:lvl1pPr marL="0" indent="0">
              <a:lnSpc>
                <a:spcPts val="2200"/>
              </a:lnSpc>
              <a:spcBef>
                <a:spcPts val="0"/>
              </a:spcBef>
              <a:spcAft>
                <a:spcPts val="600"/>
              </a:spcAft>
              <a:buFontTx/>
              <a:buNone/>
              <a:defRPr sz="1500">
                <a:solidFill>
                  <a:schemeClr val="tx1">
                    <a:lumMod val="75000"/>
                    <a:lumOff val="25000"/>
                  </a:schemeClr>
                </a:solidFill>
                <a:latin typeface="Verdana"/>
                <a:cs typeface="Verdana"/>
              </a:defRPr>
            </a:lvl1pPr>
            <a:lvl2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2pPr>
            <a:lvl3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3pPr>
            <a:lvl4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4pPr>
            <a:lvl5pPr marL="90000" indent="-144000">
              <a:lnSpc>
                <a:spcPts val="2200"/>
              </a:lnSpc>
              <a:spcBef>
                <a:spcPts val="0"/>
              </a:spcBef>
              <a:spcAft>
                <a:spcPts val="600"/>
              </a:spcAft>
              <a:buFont typeface="Arial"/>
              <a:buChar char="•"/>
              <a:defRPr sz="1500" b="0" i="0">
                <a:solidFill>
                  <a:schemeClr val="tx1">
                    <a:lumMod val="75000"/>
                    <a:lumOff val="25000"/>
                  </a:schemeClr>
                </a:solidFill>
                <a:latin typeface="Verdana"/>
                <a:cs typeface="Verdana"/>
              </a:defRPr>
            </a:lvl5pPr>
          </a:lstStyle>
          <a:p>
            <a:pPr lvl="0"/>
            <a:r>
              <a:rPr lang="en-AU" dirty="0"/>
              <a:t>Click to edit Master text styles</a:t>
            </a:r>
          </a:p>
          <a:p>
            <a:pPr lvl="1"/>
            <a:r>
              <a:rPr lang="en-AU" dirty="0"/>
              <a:t>Second level</a:t>
            </a:r>
          </a:p>
          <a:p>
            <a:pPr lvl="2"/>
            <a:r>
              <a:rPr lang="en-AU" dirty="0"/>
              <a:t>Third level</a:t>
            </a:r>
          </a:p>
          <a:p>
            <a:pPr lvl="3"/>
            <a:r>
              <a:rPr lang="en-AU" dirty="0"/>
              <a:t>Fourth level</a:t>
            </a:r>
          </a:p>
          <a:p>
            <a:pPr lvl="4"/>
            <a:r>
              <a:rPr lang="en-AU" dirty="0"/>
              <a:t>Fifth level</a:t>
            </a:r>
            <a:endParaRPr lang="en-US" dirty="0"/>
          </a:p>
        </p:txBody>
      </p:sp>
      <p:sp>
        <p:nvSpPr>
          <p:cNvPr id="9" name="Text Placeholder 8"/>
          <p:cNvSpPr>
            <a:spLocks noGrp="1"/>
          </p:cNvSpPr>
          <p:nvPr>
            <p:ph type="body" sz="quarter" idx="16"/>
          </p:nvPr>
        </p:nvSpPr>
        <p:spPr>
          <a:xfrm>
            <a:off x="406400" y="1427163"/>
            <a:ext cx="7721600" cy="609600"/>
          </a:xfrm>
          <a:prstGeom prst="rect">
            <a:avLst/>
          </a:prstGeom>
        </p:spPr>
        <p:txBody>
          <a:bodyPr vert="horz"/>
          <a:lstStyle>
            <a:lvl1pPr marL="0" indent="0">
              <a:spcBef>
                <a:spcPts val="0"/>
              </a:spcBef>
              <a:buFontTx/>
              <a:buNone/>
              <a:defRPr sz="2200">
                <a:solidFill>
                  <a:schemeClr val="tx1">
                    <a:lumMod val="75000"/>
                    <a:lumOff val="25000"/>
                  </a:schemeClr>
                </a:solidFill>
                <a:latin typeface="Verdana"/>
                <a:cs typeface="Verdana"/>
              </a:defRPr>
            </a:lvl1pPr>
          </a:lstStyle>
          <a:p>
            <a:pPr lvl="0"/>
            <a:r>
              <a:rPr lang="en-AU" dirty="0"/>
              <a:t>Click to edit Master text styles</a:t>
            </a:r>
            <a:endParaRPr lang="en-US" dirty="0"/>
          </a:p>
        </p:txBody>
      </p:sp>
      <p:sp>
        <p:nvSpPr>
          <p:cNvPr id="14" name="Picture Placeholder 9"/>
          <p:cNvSpPr>
            <a:spLocks noGrp="1"/>
          </p:cNvSpPr>
          <p:nvPr>
            <p:ph type="pic" sz="quarter" idx="14"/>
          </p:nvPr>
        </p:nvSpPr>
        <p:spPr>
          <a:xfrm>
            <a:off x="8432800" y="1295400"/>
            <a:ext cx="3352800" cy="2514600"/>
          </a:xfrm>
          <a:prstGeom prst="rect">
            <a:avLst/>
          </a:prstGeom>
        </p:spPr>
        <p:txBody>
          <a:bodyPr/>
          <a:lstStyle>
            <a:lvl1pPr>
              <a:defRPr>
                <a:latin typeface="Verdana"/>
              </a:defRPr>
            </a:lvl1pPr>
          </a:lstStyle>
          <a:p>
            <a:pPr lvl="0"/>
            <a:endParaRPr lang="en-US" noProof="0" dirty="0"/>
          </a:p>
        </p:txBody>
      </p:sp>
      <p:sp>
        <p:nvSpPr>
          <p:cNvPr id="15" name="Picture Placeholder 9"/>
          <p:cNvSpPr>
            <a:spLocks noGrp="1"/>
          </p:cNvSpPr>
          <p:nvPr>
            <p:ph type="pic" sz="quarter" idx="15"/>
          </p:nvPr>
        </p:nvSpPr>
        <p:spPr>
          <a:xfrm>
            <a:off x="8432800" y="4038600"/>
            <a:ext cx="3352800" cy="2514600"/>
          </a:xfrm>
          <a:prstGeom prst="rect">
            <a:avLst/>
          </a:prstGeom>
        </p:spPr>
        <p:txBody>
          <a:bodyPr/>
          <a:lstStyle>
            <a:lvl1pPr>
              <a:defRPr>
                <a:latin typeface="Verdana"/>
              </a:defRPr>
            </a:lvl1pPr>
          </a:lstStyle>
          <a:p>
            <a:pPr lvl="0"/>
            <a:endParaRPr lang="en-US" noProof="0" dirty="0"/>
          </a:p>
        </p:txBody>
      </p:sp>
    </p:spTree>
    <p:extLst>
      <p:ext uri="{BB962C8B-B14F-4D97-AF65-F5344CB8AC3E}">
        <p14:creationId xmlns:p14="http://schemas.microsoft.com/office/powerpoint/2010/main" val="116502803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slideLayout" Target="../slideLayouts/slideLayout3.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theme" Target="../theme/theme3.xml"/><Relationship Id="rId5" Type="http://schemas.openxmlformats.org/officeDocument/2006/relationships/image" Target="../media/image1.jpeg"/><Relationship Id="rId6" Type="http://schemas.openxmlformats.org/officeDocument/2006/relationships/image" Target="../media/image3.jpeg"/><Relationship Id="rId1" Type="http://schemas.openxmlformats.org/officeDocument/2006/relationships/slideLayout" Target="../slideLayouts/slideLayout4.xml"/><Relationship Id="rId2"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4" Type="http://schemas.openxmlformats.org/officeDocument/2006/relationships/image" Target="../media/image4.jpeg"/><Relationship Id="rId1" Type="http://schemas.openxmlformats.org/officeDocument/2006/relationships/slideLayout" Target="../slideLayouts/slideLayout7.xml"/><Relationship Id="rId2" Type="http://schemas.openxmlformats.org/officeDocument/2006/relationships/slideLayout" Target="../slideLayouts/slideLayout8.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slideLayout" Target="../slideLayouts/slideLayout12.xml"/><Relationship Id="rId5" Type="http://schemas.openxmlformats.org/officeDocument/2006/relationships/slideLayout" Target="../slideLayouts/slideLayout13.xml"/><Relationship Id="rId6" Type="http://schemas.openxmlformats.org/officeDocument/2006/relationships/theme" Target="../theme/theme5.xml"/><Relationship Id="rId7" Type="http://schemas.openxmlformats.org/officeDocument/2006/relationships/image" Target="../media/image5.jpeg"/><Relationship Id="rId8" Type="http://schemas.openxmlformats.org/officeDocument/2006/relationships/image" Target="../media/image4.jpeg"/><Relationship Id="rId1" Type="http://schemas.openxmlformats.org/officeDocument/2006/relationships/slideLayout" Target="../slideLayouts/slideLayout9.xml"/><Relationship Id="rId2" Type="http://schemas.openxmlformats.org/officeDocument/2006/relationships/slideLayout" Target="../slideLayouts/slideLayout1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6.xml"/><Relationship Id="rId13" Type="http://schemas.openxmlformats.org/officeDocument/2006/relationships/image" Target="../media/image2.png"/><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35.xml"/><Relationship Id="rId12" Type="http://schemas.openxmlformats.org/officeDocument/2006/relationships/slideLayout" Target="../slideLayouts/slideLayout36.xml"/><Relationship Id="rId13" Type="http://schemas.openxmlformats.org/officeDocument/2006/relationships/theme" Target="../theme/theme7.xml"/><Relationship Id="rId14" Type="http://schemas.openxmlformats.org/officeDocument/2006/relationships/image" Target="../media/image2.png"/><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9" Type="http://schemas.openxmlformats.org/officeDocument/2006/relationships/slideLayout" Target="../slideLayouts/slideLayout33.xml"/><Relationship Id="rId10"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HFT logo_RGB.jp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1600" y="11114"/>
            <a:ext cx="3759200" cy="1208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64" r:id="rId1"/>
  </p:sldLayoutIdLst>
  <p:txStyles>
    <p:titleStyle>
      <a:lvl1pPr algn="l" defTabSz="457200" rtl="0" eaLnBrk="0" fontAlgn="base" hangingPunct="0">
        <a:spcBef>
          <a:spcPct val="0"/>
        </a:spcBef>
        <a:spcAft>
          <a:spcPct val="0"/>
        </a:spcAft>
        <a:defRPr sz="3200" kern="1200">
          <a:solidFill>
            <a:srgbClr val="404040"/>
          </a:solidFill>
          <a:latin typeface="Arial" pitchFamily="-95" charset="0"/>
          <a:ea typeface="ヒラギノ角ゴ Pro W3" pitchFamily="-95" charset="-128"/>
          <a:cs typeface="ヒラギノ角ゴ Pro W3" pitchFamily="-95" charset="-128"/>
        </a:defRPr>
      </a:lvl1pPr>
      <a:lvl2pPr algn="l" defTabSz="457200" rtl="0" eaLnBrk="0" fontAlgn="base" hangingPunct="0">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2pPr>
      <a:lvl3pPr algn="l" defTabSz="457200" rtl="0" eaLnBrk="0" fontAlgn="base" hangingPunct="0">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3pPr>
      <a:lvl4pPr algn="l" defTabSz="457200" rtl="0" eaLnBrk="0" fontAlgn="base" hangingPunct="0">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4pPr>
      <a:lvl5pPr algn="l" defTabSz="457200" rtl="0" eaLnBrk="0" fontAlgn="base" hangingPunct="0">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5pPr>
      <a:lvl6pPr marL="457200" algn="l" defTabSz="457200" rtl="0" fontAlgn="base">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6pPr>
      <a:lvl7pPr marL="914400" algn="l" defTabSz="457200" rtl="0" fontAlgn="base">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7pPr>
      <a:lvl8pPr marL="1371600" algn="l" defTabSz="457200" rtl="0" fontAlgn="base">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8pPr>
      <a:lvl9pPr marL="1828800" algn="l" defTabSz="457200" rtl="0" fontAlgn="base">
        <a:spcBef>
          <a:spcPct val="0"/>
        </a:spcBef>
        <a:spcAft>
          <a:spcPct val="0"/>
        </a:spcAft>
        <a:defRPr sz="3200">
          <a:solidFill>
            <a:srgbClr val="404040"/>
          </a:solidFill>
          <a:latin typeface="Arial" pitchFamily="-95" charset="0"/>
          <a:ea typeface="ヒラギノ角ゴ Pro W3" pitchFamily="-95" charset="-128"/>
          <a:cs typeface="ヒラギノ角ゴ Pro W3" pitchFamily="-95" charset="-128"/>
        </a:defRPr>
      </a:lvl9pPr>
    </p:titleStyle>
    <p:bodyStyle>
      <a:lvl1pPr marL="342900" indent="-342900" algn="l" defTabSz="457200" rtl="0" eaLnBrk="0" fontAlgn="base" hangingPunct="0">
        <a:lnSpc>
          <a:spcPts val="2200"/>
        </a:lnSpc>
        <a:spcBef>
          <a:spcPct val="0"/>
        </a:spcBef>
        <a:spcAft>
          <a:spcPts val="600"/>
        </a:spcAft>
        <a:defRPr kern="1200">
          <a:solidFill>
            <a:srgbClr val="404040"/>
          </a:solidFill>
          <a:latin typeface="Arial" pitchFamily="-95" charset="0"/>
          <a:ea typeface="ヒラギノ角ゴ Pro W3" pitchFamily="-95" charset="-128"/>
          <a:cs typeface="ヒラギノ角ゴ Pro W3" pitchFamily="-95"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pitchFamily="-95"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95"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4" name="Rak 3"/>
          <p:cNvCxnSpPr/>
          <p:nvPr userDrawn="1"/>
        </p:nvCxnSpPr>
        <p:spPr>
          <a:xfrm flipH="1">
            <a:off x="239349" y="6093296"/>
            <a:ext cx="1152128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userDrawn="1"/>
        </p:nvPicPr>
        <p:blipFill>
          <a:blip r:embed="rId4"/>
          <a:stretch>
            <a:fillRect/>
          </a:stretch>
        </p:blipFill>
        <p:spPr>
          <a:xfrm>
            <a:off x="10272463" y="6227406"/>
            <a:ext cx="1488165" cy="465991"/>
          </a:xfrm>
          <a:prstGeom prst="rect">
            <a:avLst/>
          </a:prstGeom>
        </p:spPr>
      </p:pic>
    </p:spTree>
  </p:cSld>
  <p:clrMap bg1="lt1" tx1="dk1" bg2="lt2" tx2="dk2" accent1="accent1" accent2="accent2" accent3="accent3" accent4="accent4" accent5="accent5" accent6="accent6" hlink="hlink" folHlink="folHlink"/>
  <p:sldLayoutIdLst>
    <p:sldLayoutId id="2147483765" r:id="rId1"/>
    <p:sldLayoutId id="2147483766" r:id="rId2"/>
  </p:sldLayoutIdLst>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4" charset="-128"/>
          <a:cs typeface="ヒラギノ角ゴ Pro W3" pitchFamily="4" charset="-128"/>
        </a:defRPr>
      </a:lvl1pPr>
      <a:lvl2pPr algn="ctr" defTabSz="457200" rtl="0" eaLnBrk="0" fontAlgn="base" hangingPunct="0">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2pPr>
      <a:lvl3pPr algn="ctr" defTabSz="457200" rtl="0" eaLnBrk="0" fontAlgn="base" hangingPunct="0">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3pPr>
      <a:lvl4pPr algn="ctr" defTabSz="457200" rtl="0" eaLnBrk="0" fontAlgn="base" hangingPunct="0">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4pPr>
      <a:lvl5pPr algn="ctr" defTabSz="457200" rtl="0" eaLnBrk="0" fontAlgn="base" hangingPunct="0">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5pPr>
      <a:lvl6pPr marL="457200" algn="ctr" defTabSz="457200" rtl="0" fontAlgn="base">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6pPr>
      <a:lvl7pPr marL="914400" algn="ctr" defTabSz="457200" rtl="0" fontAlgn="base">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7pPr>
      <a:lvl8pPr marL="1371600" algn="ctr" defTabSz="457200" rtl="0" fontAlgn="base">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8pPr>
      <a:lvl9pPr marL="1828800" algn="ctr" defTabSz="457200" rtl="0" fontAlgn="base">
        <a:spcBef>
          <a:spcPct val="0"/>
        </a:spcBef>
        <a:spcAft>
          <a:spcPct val="0"/>
        </a:spcAft>
        <a:defRPr sz="4400">
          <a:solidFill>
            <a:schemeClr val="tx1"/>
          </a:solidFill>
          <a:latin typeface="Calibri" charset="0"/>
          <a:ea typeface="ヒラギノ角ゴ Pro W3" pitchFamily="4" charset="-128"/>
          <a:cs typeface="ヒラギノ角ゴ Pro W3" pitchFamily="4"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ヒラギノ角ゴ Pro W3" pitchFamily="4" charset="-128"/>
          <a:cs typeface="ヒラギノ角ゴ Pro W3" pitchFamily="4"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pitchFamily="4"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4"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4"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4"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1" descr="HFT logo_RGB.jp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1600" y="11113"/>
            <a:ext cx="2269067"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5" descr="Blue ribbon.jp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7200" y="762000"/>
            <a:ext cx="11277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Slide Number Placeholder 5"/>
          <p:cNvSpPr>
            <a:spLocks noGrp="1"/>
          </p:cNvSpPr>
          <p:nvPr>
            <p:ph type="sldNum" sz="quarter" idx="4"/>
          </p:nvPr>
        </p:nvSpPr>
        <p:spPr>
          <a:xfrm>
            <a:off x="11582400" y="6569076"/>
            <a:ext cx="8128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sz="1000" smtClean="0">
                <a:latin typeface="Verdana" panose="020B0604030504040204" pitchFamily="34" charset="0"/>
              </a:defRPr>
            </a:lvl1pPr>
          </a:lstStyle>
          <a:p>
            <a:pPr>
              <a:defRPr/>
            </a:pPr>
            <a:fld id="{E3FDBA6B-184C-4FF2-9736-83BA649448A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Lst>
  <p:txStyles>
    <p:titleStyle>
      <a:lvl1pPr algn="l" defTabSz="457200" rtl="0" eaLnBrk="0" fontAlgn="base" hangingPunct="0">
        <a:spcBef>
          <a:spcPct val="0"/>
        </a:spcBef>
        <a:spcAft>
          <a:spcPct val="0"/>
        </a:spcAft>
        <a:defRPr sz="2200" kern="1200">
          <a:solidFill>
            <a:srgbClr val="404040"/>
          </a:solidFill>
          <a:latin typeface="Verdana"/>
          <a:ea typeface="ヒラギノ角ゴ Pro W3" pitchFamily="-95" charset="-128"/>
          <a:cs typeface="ヒラギノ角ゴ Pro W3" pitchFamily="-95" charset="-128"/>
        </a:defRPr>
      </a:lvl1pPr>
      <a:lvl2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2pPr>
      <a:lvl3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3pPr>
      <a:lvl4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4pPr>
      <a:lvl5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5pPr>
      <a:lvl6pPr marL="4572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6pPr>
      <a:lvl7pPr marL="9144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7pPr>
      <a:lvl8pPr marL="13716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8pPr>
      <a:lvl9pPr marL="18288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9pPr>
    </p:titleStyle>
    <p:bodyStyle>
      <a:lvl1pPr marL="342900" indent="-342900" algn="l" defTabSz="457200" rtl="0" eaLnBrk="0" fontAlgn="base" hangingPunct="0">
        <a:lnSpc>
          <a:spcPts val="2200"/>
        </a:lnSpc>
        <a:spcBef>
          <a:spcPct val="0"/>
        </a:spcBef>
        <a:spcAft>
          <a:spcPts val="600"/>
        </a:spcAft>
        <a:defRPr sz="1500" kern="1200">
          <a:solidFill>
            <a:srgbClr val="404040"/>
          </a:solidFill>
          <a:latin typeface="Verdana"/>
          <a:ea typeface="ヒラギノ角ゴ Pro W3" pitchFamily="-95" charset="-128"/>
          <a:cs typeface="ヒラギノ角ゴ Pro W3" pitchFamily="-95" charset="-128"/>
        </a:defRPr>
      </a:lvl1pPr>
      <a:lvl2pPr marL="742950" indent="-285750" algn="l" defTabSz="457200" rtl="0" eaLnBrk="0" fontAlgn="base" hangingPunct="0">
        <a:lnSpc>
          <a:spcPts val="2200"/>
        </a:lnSpc>
        <a:spcBef>
          <a:spcPct val="0"/>
        </a:spcBef>
        <a:spcAft>
          <a:spcPct val="0"/>
        </a:spcAft>
        <a:buFont typeface="Arial" panose="020B0604020202020204" pitchFamily="34" charset="0"/>
        <a:buChar char="–"/>
        <a:defRPr sz="1500" kern="1200">
          <a:solidFill>
            <a:srgbClr val="404040"/>
          </a:solidFill>
          <a:latin typeface="Arial" pitchFamily="-95" charset="0"/>
          <a:ea typeface="ヒラギノ角ゴ Pro W3" pitchFamily="-95" charset="-128"/>
          <a:cs typeface="+mn-cs"/>
        </a:defRPr>
      </a:lvl2pPr>
      <a:lvl3pPr marL="88900" indent="-142875" algn="l" defTabSz="457200" rtl="0" eaLnBrk="0" fontAlgn="base" hangingPunct="0">
        <a:lnSpc>
          <a:spcPts val="2200"/>
        </a:lnSpc>
        <a:spcBef>
          <a:spcPct val="0"/>
        </a:spcBef>
        <a:spcAft>
          <a:spcPts val="600"/>
        </a:spcAft>
        <a:buFont typeface="Arial" panose="020B0604020202020204" pitchFamily="34" charset="0"/>
        <a:buChar char="•"/>
        <a:defRPr sz="1500" kern="1200">
          <a:solidFill>
            <a:srgbClr val="404040"/>
          </a:solidFill>
          <a:latin typeface="Verdana"/>
          <a:ea typeface="ヒラギノ角ゴ Pro W3" pitchFamily="-95" charset="-128"/>
          <a:cs typeface="+mn-cs"/>
        </a:defRPr>
      </a:lvl3pPr>
      <a:lvl4pPr marL="1600200" indent="-228600" algn="l" defTabSz="457200" rtl="0" eaLnBrk="0" fontAlgn="base" hangingPunct="0">
        <a:lnSpc>
          <a:spcPts val="2200"/>
        </a:lnSpc>
        <a:spcBef>
          <a:spcPct val="0"/>
        </a:spcBef>
        <a:spcAft>
          <a:spcPct val="0"/>
        </a:spcAft>
        <a:buFont typeface="Arial" panose="020B0604020202020204" pitchFamily="34" charset="0"/>
        <a:buChar char="–"/>
        <a:defRPr sz="1500" kern="1200">
          <a:solidFill>
            <a:srgbClr val="404040"/>
          </a:solidFill>
          <a:latin typeface="Arial" pitchFamily="-95" charset="0"/>
          <a:ea typeface="ヒラギノ角ゴ Pro W3" pitchFamily="-95" charset="-128"/>
          <a:cs typeface="+mn-cs"/>
        </a:defRPr>
      </a:lvl4pPr>
      <a:lvl5pPr marL="2057400" indent="-228600" algn="l" defTabSz="457200" rtl="0" eaLnBrk="0" fontAlgn="base" hangingPunct="0">
        <a:lnSpc>
          <a:spcPts val="2200"/>
        </a:lnSpc>
        <a:spcBef>
          <a:spcPct val="0"/>
        </a:spcBef>
        <a:spcAft>
          <a:spcPct val="0"/>
        </a:spcAft>
        <a:buFont typeface="Arial" panose="020B0604020202020204" pitchFamily="34" charset="0"/>
        <a:buChar char="»"/>
        <a:defRPr sz="1500" kern="1200">
          <a:solidFill>
            <a:srgbClr val="404040"/>
          </a:solidFill>
          <a:latin typeface="Arial" pitchFamily="-95" charset="0"/>
          <a:ea typeface="ヒラギノ角ゴ Pro W3" pitchFamily="-9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OpenHFT_RGB.jp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06400" y="152400"/>
            <a:ext cx="284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defTabSz="457200" rtl="0" eaLnBrk="0" fontAlgn="base" hangingPunct="0">
        <a:spcBef>
          <a:spcPct val="0"/>
        </a:spcBef>
        <a:spcAft>
          <a:spcPct val="0"/>
        </a:spcAft>
        <a:defRPr sz="2200" kern="1200">
          <a:solidFill>
            <a:srgbClr val="404040"/>
          </a:solidFill>
          <a:latin typeface="Verdana"/>
          <a:ea typeface="ヒラギノ角ゴ Pro W3" pitchFamily="-95" charset="-128"/>
          <a:cs typeface="ヒラギノ角ゴ Pro W3" pitchFamily="-95" charset="-128"/>
        </a:defRPr>
      </a:lvl1pPr>
      <a:lvl2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2pPr>
      <a:lvl3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3pPr>
      <a:lvl4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4pPr>
      <a:lvl5pPr algn="l" defTabSz="457200" rtl="0" eaLnBrk="0" fontAlgn="base" hangingPunct="0">
        <a:spcBef>
          <a:spcPct val="0"/>
        </a:spcBef>
        <a:spcAft>
          <a:spcPct val="0"/>
        </a:spcAft>
        <a:defRPr sz="2200">
          <a:solidFill>
            <a:srgbClr val="404040"/>
          </a:solidFill>
          <a:latin typeface="Verdana" pitchFamily="4" charset="0"/>
          <a:ea typeface="ヒラギノ角ゴ Pro W3" pitchFamily="-95" charset="-128"/>
          <a:cs typeface="ヒラギノ角ゴ Pro W3" pitchFamily="-95" charset="-128"/>
        </a:defRPr>
      </a:lvl5pPr>
      <a:lvl6pPr marL="4572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6pPr>
      <a:lvl7pPr marL="9144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7pPr>
      <a:lvl8pPr marL="13716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8pPr>
      <a:lvl9pPr marL="1828800" algn="l" defTabSz="457200" rtl="0" fontAlgn="base">
        <a:spcBef>
          <a:spcPct val="0"/>
        </a:spcBef>
        <a:spcAft>
          <a:spcPct val="0"/>
        </a:spcAft>
        <a:defRPr sz="2200">
          <a:solidFill>
            <a:srgbClr val="404040"/>
          </a:solidFill>
          <a:latin typeface="Arial" pitchFamily="-95" charset="0"/>
          <a:ea typeface="ヒラギノ角ゴ Pro W3" pitchFamily="-95" charset="-128"/>
          <a:cs typeface="ヒラギノ角ゴ Pro W3" pitchFamily="-95"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ヒラギノ角ゴ Pro W3" pitchFamily="-95" charset="-128"/>
          <a:cs typeface="ヒラギノ角ゴ Pro W3" pitchFamily="-95"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pitchFamily="-95"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95"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8" descr="Green-ribbon.jp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457200" y="762000"/>
            <a:ext cx="11277600"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descr="OpenHFT_RGB.jpg"/>
          <p:cNvPicPr>
            <a:picLocks noChangeAspect="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06400" y="152400"/>
            <a:ext cx="28448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Lst>
  <p:txStyles>
    <p:titleStyle>
      <a:lvl1pPr algn="ctr" defTabSz="457200" rtl="0" eaLnBrk="0" fontAlgn="base" hangingPunct="0">
        <a:spcBef>
          <a:spcPct val="0"/>
        </a:spcBef>
        <a:spcAft>
          <a:spcPct val="0"/>
        </a:spcAft>
        <a:defRPr sz="4400" kern="1200">
          <a:solidFill>
            <a:schemeClr val="tx1"/>
          </a:solidFill>
          <a:latin typeface="+mj-lt"/>
          <a:ea typeface="ヒラギノ角ゴ Pro W3" pitchFamily="-95" charset="-128"/>
          <a:cs typeface="ヒラギノ角ゴ Pro W3" pitchFamily="-95" charset="-128"/>
        </a:defRPr>
      </a:lvl1pPr>
      <a:lvl2pPr algn="ctr" defTabSz="457200" rtl="0" eaLnBrk="0" fontAlgn="base" hangingPunct="0">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2pPr>
      <a:lvl3pPr algn="ctr" defTabSz="457200" rtl="0" eaLnBrk="0" fontAlgn="base" hangingPunct="0">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3pPr>
      <a:lvl4pPr algn="ctr" defTabSz="457200" rtl="0" eaLnBrk="0" fontAlgn="base" hangingPunct="0">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4pPr>
      <a:lvl5pPr algn="ctr" defTabSz="457200" rtl="0" eaLnBrk="0" fontAlgn="base" hangingPunct="0">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5pPr>
      <a:lvl6pPr marL="457200" algn="ctr" defTabSz="457200" rtl="0" fontAlgn="base">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6pPr>
      <a:lvl7pPr marL="914400" algn="ctr" defTabSz="457200" rtl="0" fontAlgn="base">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7pPr>
      <a:lvl8pPr marL="1371600" algn="ctr" defTabSz="457200" rtl="0" fontAlgn="base">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8pPr>
      <a:lvl9pPr marL="1828800" algn="ctr" defTabSz="457200" rtl="0" fontAlgn="base">
        <a:spcBef>
          <a:spcPct val="0"/>
        </a:spcBef>
        <a:spcAft>
          <a:spcPct val="0"/>
        </a:spcAft>
        <a:defRPr sz="4400">
          <a:solidFill>
            <a:schemeClr val="tx1"/>
          </a:solidFill>
          <a:latin typeface="Calibri" charset="0"/>
          <a:ea typeface="ヒラギノ角ゴ Pro W3" pitchFamily="-95" charset="-128"/>
          <a:cs typeface="ヒラギノ角ゴ Pro W3" pitchFamily="-95" charset="-128"/>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ヒラギノ角ゴ Pro W3" pitchFamily="-95" charset="-128"/>
          <a:cs typeface="ヒラギノ角ゴ Pro W3" pitchFamily="-95" charset="-128"/>
        </a:defRPr>
      </a:lvl1pPr>
      <a:lvl2pPr marL="742950" indent="-28575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ヒラギノ角ゴ Pro W3" pitchFamily="-95" charset="-128"/>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ヒラギノ角ゴ Pro W3" pitchFamily="-95" charset="-128"/>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ヒラギノ角ゴ Pro W3" pitchFamily="-9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sv-SE"/>
              <a:t>Klicka här för att ändra format</a:t>
            </a:r>
            <a:endParaRPr lang="en-US" dirty="0"/>
          </a:p>
        </p:txBody>
      </p:sp>
      <p:sp>
        <p:nvSpPr>
          <p:cNvPr id="3" name="Text Placeholder 2"/>
          <p:cNvSpPr>
            <a:spLocks noGrp="1"/>
          </p:cNvSpPr>
          <p:nvPr>
            <p:ph type="body" idx="1"/>
          </p:nvPr>
        </p:nvSpPr>
        <p:spPr>
          <a:xfrm>
            <a:off x="845127" y="1828802"/>
            <a:ext cx="10515600" cy="4351337"/>
          </a:xfrm>
          <a:prstGeom prst="rect">
            <a:avLst/>
          </a:prstGeom>
        </p:spPr>
        <p:txBody>
          <a:bodyPr vert="horz" lIns="91440" tIns="45720" rIns="91440" bIns="45720" rtlCol="0">
            <a:normAutofit/>
          </a:bodyPr>
          <a:lstStyle/>
          <a:p>
            <a:pPr lvl="0"/>
            <a:r>
              <a:rPr lang="sv-SE"/>
              <a:t>Klicka här för att ändra format på bakgrundstexten</a:t>
            </a:r>
          </a:p>
          <a:p>
            <a:pPr lvl="1"/>
            <a:r>
              <a:rPr lang="sv-SE"/>
              <a:t>Nivå två</a:t>
            </a:r>
          </a:p>
          <a:p>
            <a:pPr lvl="2"/>
            <a:r>
              <a:rPr lang="sv-SE"/>
              <a:t>Nivå tre</a:t>
            </a:r>
          </a:p>
          <a:p>
            <a:pPr lvl="3"/>
            <a:r>
              <a:rPr lang="sv-SE"/>
              <a:t>Nivå fyra</a:t>
            </a:r>
          </a:p>
          <a:p>
            <a:pPr lvl="4"/>
            <a:r>
              <a:rPr lang="sv-SE"/>
              <a:t>Nivå fem</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5586B75A-687E-405C-8A0B-8D00578BA2C3}" type="datetime1">
              <a:rPr lang="en-US" smtClean="0"/>
              <a:t>10/1/17</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2"/>
            <a:ext cx="27432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4FAB73BC-B049-4115-A692-8D63A059BFB8}" type="slidenum">
              <a:rPr lang="en-US" smtClean="0"/>
              <a:t>‹#›</a:t>
            </a:fld>
            <a:endParaRPr lang="en-US"/>
          </a:p>
        </p:txBody>
      </p:sp>
      <p:pic>
        <p:nvPicPr>
          <p:cNvPr id="8" name="Picture 7"/>
          <p:cNvPicPr>
            <a:picLocks noChangeAspect="1"/>
          </p:cNvPicPr>
          <p:nvPr userDrawn="1"/>
        </p:nvPicPr>
        <p:blipFill>
          <a:blip r:embed="rId13"/>
          <a:stretch>
            <a:fillRect/>
          </a:stretch>
        </p:blipFill>
        <p:spPr>
          <a:xfrm>
            <a:off x="10272463" y="6227406"/>
            <a:ext cx="1488165" cy="465991"/>
          </a:xfrm>
          <a:prstGeom prst="rect">
            <a:avLst/>
          </a:prstGeom>
        </p:spPr>
      </p:pic>
    </p:spTree>
    <p:extLst>
      <p:ext uri="{BB962C8B-B14F-4D97-AF65-F5344CB8AC3E}">
        <p14:creationId xmlns:p14="http://schemas.microsoft.com/office/powerpoint/2010/main" val="4652265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825625"/>
            <a:ext cx="10515600" cy="4165599"/>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cxnSp>
        <p:nvCxnSpPr>
          <p:cNvPr id="8" name="Rak 8"/>
          <p:cNvCxnSpPr/>
          <p:nvPr userDrawn="1"/>
        </p:nvCxnSpPr>
        <p:spPr>
          <a:xfrm>
            <a:off x="838200" y="1412776"/>
            <a:ext cx="105156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userDrawn="1"/>
        </p:nvPicPr>
        <p:blipFill>
          <a:blip r:embed="rId14"/>
          <a:stretch>
            <a:fillRect/>
          </a:stretch>
        </p:blipFill>
        <p:spPr>
          <a:xfrm>
            <a:off x="9834331" y="6123354"/>
            <a:ext cx="1488165" cy="465991"/>
          </a:xfrm>
          <a:prstGeom prst="rect">
            <a:avLst/>
          </a:prstGeom>
        </p:spPr>
      </p:pic>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507256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4.png"/><Relationship Id="rId1" Type="http://schemas.openxmlformats.org/officeDocument/2006/relationships/tags" Target="../tags/tag5.xml"/><Relationship Id="rId2"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6.xml"/><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26.xml"/><Relationship Id="rId3"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26.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6.xml"/><Relationship Id="rId3"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Layout" Target="../slideLayouts/slideLayout26.xml"/><Relationship Id="rId3"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image" Target="../media/image16.png"/><Relationship Id="rId1" Type="http://schemas.openxmlformats.org/officeDocument/2006/relationships/tags" Target="../tags/tag11.xml"/><Relationship Id="rId2"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7.png"/><Relationship Id="rId1" Type="http://schemas.openxmlformats.org/officeDocument/2006/relationships/tags" Target="../tags/tag12.xml"/><Relationship Id="rId2"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8.tiff"/><Relationship Id="rId1" Type="http://schemas.openxmlformats.org/officeDocument/2006/relationships/tags" Target="../tags/tag13.xml"/><Relationship Id="rId2"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4" Type="http://schemas.openxmlformats.org/officeDocument/2006/relationships/image" Target="../media/image9.png"/><Relationship Id="rId1" Type="http://schemas.openxmlformats.org/officeDocument/2006/relationships/slideLayout" Target="../slideLayouts/slideLayout26.xml"/><Relationship Id="rId2"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download.java.net/java/jdk9/docs/api/java/util/stream/Stream.html#coun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0.png"/><Relationship Id="rId1" Type="http://schemas.openxmlformats.org/officeDocument/2006/relationships/tags" Target="../tags/tag1.xml"/><Relationship Id="rId2"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6.xml"/><Relationship Id="rId3"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 Id="rId3" Type="http://schemas.openxmlformats.org/officeDocument/2006/relationships/image" Target="../media/image20.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45.xml"/><Relationship Id="rId3" Type="http://schemas.openxmlformats.org/officeDocument/2006/relationships/image" Target="../media/image27.tiff"/></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16.png"/><Relationship Id="rId7" Type="http://schemas.openxmlformats.org/officeDocument/2006/relationships/image" Target="../media/image34.png"/><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6.xml"/><Relationship Id="rId3"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3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36.gif"/></Relationships>
</file>

<file path=ppt/slides/_rels/slide52.xml.rels><?xml version="1.0" encoding="UTF-8" standalone="yes"?>
<Relationships xmlns="http://schemas.openxmlformats.org/package/2006/relationships"><Relationship Id="rId1" Type="http://schemas.openxmlformats.org/officeDocument/2006/relationships/tags" Target="../tags/tag14.xml"/><Relationship Id="rId2" Type="http://schemas.openxmlformats.org/officeDocument/2006/relationships/slideLayout" Target="../slideLayouts/slideLayout26.xml"/><Relationship Id="rId3"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 Id="rId3" Type="http://schemas.openxmlformats.org/officeDocument/2006/relationships/image" Target="../media/image3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11.png"/><Relationship Id="rId1" Type="http://schemas.openxmlformats.org/officeDocument/2006/relationships/tags" Target="../tags/tag4.xml"/><Relationship Id="rId2"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9"/>
          <p:cNvSpPr txBox="1">
            <a:spLocks/>
          </p:cNvSpPr>
          <p:nvPr/>
        </p:nvSpPr>
        <p:spPr bwMode="auto">
          <a:xfrm>
            <a:off x="839416" y="1844824"/>
            <a:ext cx="8352928" cy="6096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ource Sans Pro" panose="020B0503030403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ource Sans Pro" panose="020B0503030403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buNone/>
            </a:pPr>
            <a:r>
              <a:rPr lang="en-US" altLang="en-US" sz="4400" b="1" dirty="0">
                <a:latin typeface="Advent Pro" panose="02000506040000020004" pitchFamily="2" charset="0"/>
                <a:ea typeface="+mj-ea"/>
                <a:cs typeface="+mj-cs"/>
              </a:rPr>
              <a:t>Bridging the Gap Between Database and Stream</a:t>
            </a:r>
          </a:p>
        </p:txBody>
      </p:sp>
      <p:sp>
        <p:nvSpPr>
          <p:cNvPr id="13" name="Text Placeholder 10"/>
          <p:cNvSpPr txBox="1">
            <a:spLocks/>
          </p:cNvSpPr>
          <p:nvPr/>
        </p:nvSpPr>
        <p:spPr bwMode="auto">
          <a:xfrm>
            <a:off x="839416" y="4221088"/>
            <a:ext cx="4608512" cy="838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ource Sans Pro" panose="020B0503030403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ource Sans Pro" panose="020B0503030403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buNone/>
            </a:pPr>
            <a:r>
              <a:rPr lang="en-US" altLang="en-US" sz="1800" dirty="0">
                <a:solidFill>
                  <a:srgbClr val="404040"/>
                </a:solidFill>
              </a:rPr>
              <a:t>Per </a:t>
            </a:r>
            <a:r>
              <a:rPr lang="en-US" altLang="en-US" sz="1800" dirty="0" err="1">
                <a:solidFill>
                  <a:srgbClr val="404040"/>
                </a:solidFill>
              </a:rPr>
              <a:t>Minborg</a:t>
            </a:r>
            <a:r>
              <a:rPr lang="en-US" altLang="en-US" sz="1800" dirty="0">
                <a:solidFill>
                  <a:srgbClr val="404040"/>
                </a:solidFill>
              </a:rPr>
              <a:t>			</a:t>
            </a:r>
            <a:br>
              <a:rPr lang="en-US" altLang="en-US" sz="1800" dirty="0">
                <a:solidFill>
                  <a:srgbClr val="404040"/>
                </a:solidFill>
              </a:rPr>
            </a:br>
            <a:r>
              <a:rPr lang="en-US" altLang="en-US" sz="1800" dirty="0">
                <a:solidFill>
                  <a:srgbClr val="404040"/>
                </a:solidFill>
              </a:rPr>
              <a:t>CTO, </a:t>
            </a:r>
            <a:r>
              <a:rPr lang="en-US" altLang="en-US" sz="1800" dirty="0" err="1">
                <a:solidFill>
                  <a:srgbClr val="404040"/>
                </a:solidFill>
              </a:rPr>
              <a:t>Speedment</a:t>
            </a:r>
            <a:r>
              <a:rPr lang="en-US" altLang="en-US" sz="1800" dirty="0">
                <a:solidFill>
                  <a:srgbClr val="404040"/>
                </a:solidFill>
              </a:rPr>
              <a:t>, </a:t>
            </a:r>
            <a:r>
              <a:rPr lang="en-US" altLang="en-US" sz="1800" dirty="0" err="1">
                <a:solidFill>
                  <a:srgbClr val="404040"/>
                </a:solidFill>
              </a:rPr>
              <a:t>Inc</a:t>
            </a:r>
            <a:endParaRPr lang="en-US" altLang="en-US" sz="1800" dirty="0">
              <a:solidFill>
                <a:srgbClr val="404040"/>
              </a:solidFill>
            </a:endParaRPr>
          </a:p>
        </p:txBody>
      </p:sp>
      <p:pic>
        <p:nvPicPr>
          <p:cNvPr id="1028" name="Picture 4" descr="javaone-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6360" y="425501"/>
            <a:ext cx="2114674" cy="781441"/>
          </a:xfrm>
          <a:prstGeom prst="rect">
            <a:avLst/>
          </a:prstGeom>
          <a:noFill/>
          <a:extLst>
            <a:ext uri="{909E8E84-426E-40DD-AFC4-6F175D3DCCD1}">
              <a14:hiddenFill xmlns:a14="http://schemas.microsoft.com/office/drawing/2010/main">
                <a:solidFill>
                  <a:srgbClr val="FFFFFF"/>
                </a:solidFill>
              </a14:hiddenFill>
            </a:ext>
          </a:extLst>
        </p:spPr>
      </p:pic>
      <p:sp>
        <p:nvSpPr>
          <p:cNvPr id="17" name="Text Placeholder 10"/>
          <p:cNvSpPr txBox="1">
            <a:spLocks/>
          </p:cNvSpPr>
          <p:nvPr/>
        </p:nvSpPr>
        <p:spPr bwMode="auto">
          <a:xfrm>
            <a:off x="839416" y="5081914"/>
            <a:ext cx="2966435" cy="838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Source Sans Pro" panose="020B0503030403020204" pitchFamily="34"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Source Sans Pro" panose="020B0503030403020204" pitchFamily="34"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Source Sans Pro" panose="020B0503030403020204" pitchFamily="34"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Source Sans Pro" panose="020B0503030403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fontAlgn="auto">
              <a:buNone/>
            </a:pPr>
            <a:r>
              <a:rPr lang="en-US" altLang="en-US" sz="1800" dirty="0">
                <a:solidFill>
                  <a:srgbClr val="404040"/>
                </a:solidFill>
              </a:rPr>
              <a:t>Emil </a:t>
            </a:r>
            <a:r>
              <a:rPr lang="en-US" altLang="en-US" sz="1800" dirty="0" err="1">
                <a:solidFill>
                  <a:srgbClr val="404040"/>
                </a:solidFill>
              </a:rPr>
              <a:t>Forslund</a:t>
            </a:r>
            <a:r>
              <a:rPr lang="en-US" altLang="en-US" sz="1800" dirty="0">
                <a:solidFill>
                  <a:srgbClr val="404040"/>
                </a:solidFill>
              </a:rPr>
              <a:t/>
            </a:r>
            <a:br>
              <a:rPr lang="en-US" altLang="en-US" sz="1800" dirty="0">
                <a:solidFill>
                  <a:srgbClr val="404040"/>
                </a:solidFill>
              </a:rPr>
            </a:br>
            <a:r>
              <a:rPr lang="en-US" altLang="en-US" sz="1800" dirty="0">
                <a:solidFill>
                  <a:srgbClr val="404040"/>
                </a:solidFill>
              </a:rPr>
              <a:t>Developer, </a:t>
            </a:r>
            <a:r>
              <a:rPr lang="en-US" altLang="en-US" sz="1800" dirty="0" err="1">
                <a:solidFill>
                  <a:srgbClr val="404040"/>
                </a:solidFill>
              </a:rPr>
              <a:t>Speedment</a:t>
            </a:r>
            <a:r>
              <a:rPr lang="en-US" altLang="en-US" sz="1800" dirty="0">
                <a:solidFill>
                  <a:srgbClr val="404040"/>
                </a:solidFill>
              </a:rPr>
              <a:t>, Inc.</a:t>
            </a:r>
          </a:p>
        </p:txBody>
      </p:sp>
    </p:spTree>
    <p:extLst>
      <p:ext uri="{BB962C8B-B14F-4D97-AF65-F5344CB8AC3E}">
        <p14:creationId xmlns:p14="http://schemas.microsoft.com/office/powerpoint/2010/main" val="1165587169"/>
      </p:ext>
    </p:extLst>
  </p:cSld>
  <p:clrMapOvr>
    <a:masterClrMapping/>
  </p:clrMapOvr>
  <mc:AlternateContent xmlns:mc="http://schemas.openxmlformats.org/markup-compatibility/2006" xmlns:p14="http://schemas.microsoft.com/office/powerpoint/2010/main">
    <mc:Choice Requires="p14">
      <p:transition spd="slow" p14:dur="2000" advTm="55756"/>
    </mc:Choice>
    <mc:Fallback xmlns="">
      <p:transition spd="slow" advTm="55756"/>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3352" y="1052736"/>
            <a:ext cx="11653196" cy="4276559"/>
          </a:xfrm>
          <a:prstGeom prst="rect">
            <a:avLst/>
          </a:prstGeom>
        </p:spPr>
      </p:pic>
    </p:spTree>
    <p:custDataLst>
      <p:tags r:id="rId1"/>
    </p:custDataLst>
    <p:extLst>
      <p:ext uri="{BB962C8B-B14F-4D97-AF65-F5344CB8AC3E}">
        <p14:creationId xmlns:p14="http://schemas.microsoft.com/office/powerpoint/2010/main" val="1040691759"/>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How</a:t>
            </a:r>
            <a:r>
              <a:rPr lang="sv-SE" dirty="0"/>
              <a:t> it Works</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5977880" cy="4165599"/>
          </a:xfrm>
        </p:spPr>
        <p:txBody>
          <a:bodyPr/>
          <a:lstStyle/>
          <a:p>
            <a:r>
              <a:rPr lang="en-US" dirty="0"/>
              <a:t>Connects seamlessly to database</a:t>
            </a:r>
          </a:p>
          <a:p>
            <a:r>
              <a:rPr lang="en-US" dirty="0"/>
              <a:t>Lazily pulls data as streams are consumed </a:t>
            </a:r>
          </a:p>
          <a:p>
            <a:r>
              <a:rPr lang="en-US" dirty="0"/>
              <a:t>Stream introspects its own pipeline before it starts</a:t>
            </a:r>
          </a:p>
          <a:p>
            <a:r>
              <a:rPr lang="en-US" dirty="0"/>
              <a:t>Operations such as filter() and sorted() can be moved from the stream’s pipeline into a SQL query </a:t>
            </a:r>
            <a:endParaRPr lang="sv-SE" dirty="0"/>
          </a:p>
        </p:txBody>
      </p:sp>
      <p:pic>
        <p:nvPicPr>
          <p:cNvPr id="6" name="Bildobjekt 5">
            <a:extLst>
              <a:ext uri="{FF2B5EF4-FFF2-40B4-BE49-F238E27FC236}">
                <a16:creationId xmlns:a16="http://schemas.microsoft.com/office/drawing/2014/main" xmlns="" id="{EC635D7A-676D-4C40-BBF7-6F7DF1871878}"/>
              </a:ext>
            </a:extLst>
          </p:cNvPr>
          <p:cNvPicPr>
            <a:picLocks noChangeAspect="1"/>
          </p:cNvPicPr>
          <p:nvPr/>
        </p:nvPicPr>
        <p:blipFill>
          <a:blip r:embed="rId3"/>
          <a:stretch>
            <a:fillRect/>
          </a:stretch>
        </p:blipFill>
        <p:spPr>
          <a:xfrm>
            <a:off x="7416790" y="1916832"/>
            <a:ext cx="3800829" cy="3168352"/>
          </a:xfrm>
          <a:prstGeom prst="rect">
            <a:avLst/>
          </a:prstGeom>
        </p:spPr>
      </p:pic>
    </p:spTree>
    <p:extLst>
      <p:ext uri="{BB962C8B-B14F-4D97-AF65-F5344CB8AC3E}">
        <p14:creationId xmlns:p14="http://schemas.microsoft.com/office/powerpoint/2010/main" val="3087619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ounded Rectangle 6"/>
          <p:cNvSpPr/>
          <p:nvPr/>
        </p:nvSpPr>
        <p:spPr>
          <a:xfrm>
            <a:off x="838200" y="1690688"/>
            <a:ext cx="10730408" cy="159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dirty="0">
              <a:latin typeface="Consolas" panose="020B0609020204030204" pitchFamily="49" charset="0"/>
            </a:endParaRPr>
          </a:p>
        </p:txBody>
      </p:sp>
      <p:sp>
        <p:nvSpPr>
          <p:cNvPr id="2" name="Rubrik 1"/>
          <p:cNvSpPr>
            <a:spLocks noGrp="1"/>
          </p:cNvSpPr>
          <p:nvPr>
            <p:ph type="title"/>
          </p:nvPr>
        </p:nvSpPr>
        <p:spPr/>
        <p:txBody>
          <a:bodyPr>
            <a:normAutofit/>
          </a:bodyPr>
          <a:lstStyle/>
          <a:p>
            <a:r>
              <a:rPr lang="sv-SE" sz="4000" dirty="0" err="1"/>
              <a:t>Both</a:t>
            </a:r>
            <a:r>
              <a:rPr lang="sv-SE" sz="4000" dirty="0"/>
              <a:t> </a:t>
            </a:r>
            <a:r>
              <a:rPr lang="sv-SE" sz="4000" dirty="0" err="1"/>
              <a:t>Stream</a:t>
            </a:r>
            <a:r>
              <a:rPr lang="sv-SE" sz="4000" dirty="0"/>
              <a:t> and SQL </a:t>
            </a:r>
            <a:r>
              <a:rPr lang="sv-SE" sz="4000" dirty="0" err="1"/>
              <a:t>Have</a:t>
            </a:r>
            <a:r>
              <a:rPr lang="sv-SE" sz="4000" dirty="0"/>
              <a:t> </a:t>
            </a:r>
            <a:r>
              <a:rPr lang="sv-SE" sz="4000" dirty="0" err="1"/>
              <a:t>Declarative</a:t>
            </a:r>
            <a:r>
              <a:rPr lang="sv-SE" sz="4000" dirty="0"/>
              <a:t> </a:t>
            </a:r>
            <a:r>
              <a:rPr lang="sv-SE" sz="4000" dirty="0" err="1"/>
              <a:t>Constructs</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5" name="Content Placeholder 3"/>
          <p:cNvSpPr>
            <a:spLocks noGrp="1"/>
          </p:cNvSpPr>
          <p:nvPr>
            <p:ph idx="1"/>
          </p:nvPr>
        </p:nvSpPr>
        <p:spPr>
          <a:xfrm>
            <a:off x="838200" y="3717033"/>
            <a:ext cx="10515600" cy="1008111"/>
          </a:xfrm>
        </p:spPr>
        <p:txBody>
          <a:bodyPr>
            <a:noAutofit/>
          </a:bodyPr>
          <a:lstStyle/>
          <a:p>
            <a:pPr marL="0" indent="0">
              <a:lnSpc>
                <a:spcPct val="100000"/>
              </a:lnSpc>
              <a:spcBef>
                <a:spcPts val="0"/>
              </a:spcBef>
              <a:buNone/>
            </a:pPr>
            <a:r>
              <a:rPr lang="sv-SE" sz="3600" dirty="0">
                <a:latin typeface="Consolas" panose="020B0609020204030204" pitchFamily="49" charset="0"/>
              </a:rPr>
              <a:t>SELECT * FROM FILM </a:t>
            </a:r>
          </a:p>
          <a:p>
            <a:pPr marL="0" indent="0">
              <a:lnSpc>
                <a:spcPct val="100000"/>
              </a:lnSpc>
              <a:spcBef>
                <a:spcPts val="0"/>
              </a:spcBef>
              <a:buNone/>
            </a:pPr>
            <a:r>
              <a:rPr lang="sv-SE" sz="3600" dirty="0">
                <a:latin typeface="Consolas" panose="020B0609020204030204" pitchFamily="49" charset="0"/>
              </a:rPr>
              <a:t>    WHERE RATING = ’PG-13’</a:t>
            </a:r>
          </a:p>
        </p:txBody>
      </p:sp>
    </p:spTree>
    <p:custDataLst>
      <p:tags r:id="rId1"/>
    </p:custDataLst>
    <p:extLst>
      <p:ext uri="{BB962C8B-B14F-4D97-AF65-F5344CB8AC3E}">
        <p14:creationId xmlns:p14="http://schemas.microsoft.com/office/powerpoint/2010/main" val="1904891946"/>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Database</a:t>
            </a:r>
            <a:r>
              <a:rPr lang="sv-SE" sz="4000" dirty="0"/>
              <a:t> </a:t>
            </a:r>
            <a:r>
              <a:rPr lang="sv-SE" sz="4000" dirty="0" err="1"/>
              <a:t>Collations</a:t>
            </a:r>
            <a:r>
              <a:rPr lang="sv-SE" sz="4000" dirty="0"/>
              <a:t> vs. Java</a:t>
            </a:r>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5" name="Content Placeholder 3"/>
          <p:cNvSpPr>
            <a:spLocks noGrp="1"/>
          </p:cNvSpPr>
          <p:nvPr>
            <p:ph idx="1"/>
          </p:nvPr>
        </p:nvSpPr>
        <p:spPr>
          <a:xfrm>
            <a:off x="838200" y="3717032"/>
            <a:ext cx="10515600" cy="1008111"/>
          </a:xfrm>
        </p:spPr>
        <p:txBody>
          <a:bodyPr>
            <a:noAutofit/>
          </a:bodyPr>
          <a:lstStyle/>
          <a:p>
            <a:pPr marL="0" indent="0">
              <a:lnSpc>
                <a:spcPct val="100000"/>
              </a:lnSpc>
              <a:spcBef>
                <a:spcPts val="0"/>
              </a:spcBef>
              <a:buNone/>
            </a:pPr>
            <a:r>
              <a:rPr lang="sv-SE" sz="3600" dirty="0">
                <a:latin typeface="Consolas" panose="020B0609020204030204" pitchFamily="49" charset="0"/>
              </a:rPr>
              <a:t>SELECT * FROM FILM </a:t>
            </a:r>
          </a:p>
          <a:p>
            <a:pPr marL="0" indent="0">
              <a:lnSpc>
                <a:spcPct val="100000"/>
              </a:lnSpc>
              <a:spcBef>
                <a:spcPts val="0"/>
              </a:spcBef>
              <a:buNone/>
            </a:pPr>
            <a:r>
              <a:rPr lang="sv-SE" sz="3600" dirty="0">
                <a:latin typeface="Consolas" panose="020B0609020204030204" pitchFamily="49" charset="0"/>
              </a:rPr>
              <a:t>    WHERE RATING = ’PG-13’</a:t>
            </a:r>
          </a:p>
          <a:p>
            <a:pPr marL="0" indent="0">
              <a:lnSpc>
                <a:spcPct val="100000"/>
              </a:lnSpc>
              <a:spcBef>
                <a:spcPts val="0"/>
              </a:spcBef>
              <a:buNone/>
            </a:pPr>
            <a:r>
              <a:rPr lang="sv-SE" sz="3600" dirty="0">
                <a:latin typeface="Consolas" panose="020B0609020204030204" pitchFamily="49" charset="0"/>
              </a:rPr>
              <a:t>    COLLATE utf8_bin</a:t>
            </a:r>
          </a:p>
        </p:txBody>
      </p:sp>
      <p:sp>
        <p:nvSpPr>
          <p:cNvPr id="7" name="Rounded Rectangle 6"/>
          <p:cNvSpPr/>
          <p:nvPr/>
        </p:nvSpPr>
        <p:spPr>
          <a:xfrm>
            <a:off x="838200" y="1690688"/>
            <a:ext cx="10730408" cy="159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dirty="0">
              <a:latin typeface="Consolas" panose="020B0609020204030204" pitchFamily="49" charset="0"/>
            </a:endParaRPr>
          </a:p>
        </p:txBody>
      </p:sp>
    </p:spTree>
    <p:custDataLst>
      <p:tags r:id="rId1"/>
    </p:custDataLst>
    <p:extLst>
      <p:ext uri="{BB962C8B-B14F-4D97-AF65-F5344CB8AC3E}">
        <p14:creationId xmlns:p14="http://schemas.microsoft.com/office/powerpoint/2010/main" val="1180062466"/>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Columns</a:t>
            </a:r>
            <a:r>
              <a:rPr lang="sv-SE" sz="4000" dirty="0"/>
              <a:t> Present in the </a:t>
            </a:r>
            <a:r>
              <a:rPr lang="sv-SE" sz="4000" dirty="0" err="1"/>
              <a:t>Domain</a:t>
            </a:r>
            <a:r>
              <a:rPr lang="sv-SE" sz="4000" dirty="0"/>
              <a:t> </a:t>
            </a:r>
            <a:r>
              <a:rPr lang="sv-SE" sz="4000" dirty="0" err="1"/>
              <a:t>Model</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5" name="Content Placeholder 3"/>
          <p:cNvSpPr>
            <a:spLocks noGrp="1"/>
          </p:cNvSpPr>
          <p:nvPr>
            <p:ph idx="1"/>
          </p:nvPr>
        </p:nvSpPr>
        <p:spPr>
          <a:xfrm>
            <a:off x="838200" y="3645025"/>
            <a:ext cx="10515600" cy="1008111"/>
          </a:xfrm>
        </p:spPr>
        <p:txBody>
          <a:bodyPr>
            <a:noAutofit/>
          </a:bodyPr>
          <a:lstStyle/>
          <a:p>
            <a:pPr marL="0" indent="0">
              <a:lnSpc>
                <a:spcPct val="100000"/>
              </a:lnSpc>
              <a:spcBef>
                <a:spcPts val="0"/>
              </a:spcBef>
              <a:buNone/>
            </a:pPr>
            <a:r>
              <a:rPr lang="sv-SE" sz="2000" dirty="0">
                <a:latin typeface="Consolas" panose="020B0609020204030204" pitchFamily="49" charset="0"/>
              </a:rPr>
              <a:t>SELECT </a:t>
            </a:r>
          </a:p>
          <a:p>
            <a:pPr marL="0" indent="0">
              <a:lnSpc>
                <a:spcPct val="100000"/>
              </a:lnSpc>
              <a:spcBef>
                <a:spcPts val="0"/>
              </a:spcBef>
              <a:buNone/>
            </a:pPr>
            <a:r>
              <a:rPr lang="sv-SE" sz="2000" dirty="0">
                <a:latin typeface="Consolas" panose="020B0609020204030204" pitchFamily="49" charset="0"/>
              </a:rPr>
              <a:t>    `film_id`,`title`,`description`,`</a:t>
            </a:r>
            <a:r>
              <a:rPr lang="sv-SE" sz="2000" dirty="0" err="1">
                <a:latin typeface="Consolas" panose="020B0609020204030204" pitchFamily="49" charset="0"/>
              </a:rPr>
              <a:t>release_year</a:t>
            </a:r>
            <a:r>
              <a:rPr lang="sv-SE" sz="2000" dirty="0">
                <a:latin typeface="Consolas" panose="020B0609020204030204" pitchFamily="49" charset="0"/>
              </a:rPr>
              <a:t>`,</a:t>
            </a:r>
          </a:p>
          <a:p>
            <a:pPr marL="0" indent="0">
              <a:lnSpc>
                <a:spcPct val="100000"/>
              </a:lnSpc>
              <a:spcBef>
                <a:spcPts val="0"/>
              </a:spcBef>
              <a:buNone/>
            </a:pPr>
            <a:r>
              <a:rPr lang="sv-SE" sz="2000" dirty="0">
                <a:latin typeface="Consolas" panose="020B0609020204030204" pitchFamily="49" charset="0"/>
              </a:rPr>
              <a:t>    `language_id`,`original_language_id`,`rental_duration`,`rental_rate`,</a:t>
            </a:r>
          </a:p>
          <a:p>
            <a:pPr marL="0" indent="0">
              <a:lnSpc>
                <a:spcPct val="100000"/>
              </a:lnSpc>
              <a:spcBef>
                <a:spcPts val="0"/>
              </a:spcBef>
              <a:buNone/>
            </a:pPr>
            <a:r>
              <a:rPr lang="sv-SE" sz="2000" dirty="0">
                <a:latin typeface="Consolas" panose="020B0609020204030204" pitchFamily="49" charset="0"/>
              </a:rPr>
              <a:t>    `length`,`replacement_cost`,`rating`,`</a:t>
            </a:r>
            <a:r>
              <a:rPr lang="sv-SE" sz="2000" dirty="0" err="1">
                <a:latin typeface="Consolas" panose="020B0609020204030204" pitchFamily="49" charset="0"/>
              </a:rPr>
              <a:t>special_features</a:t>
            </a:r>
            <a:r>
              <a:rPr lang="sv-SE" sz="2000" dirty="0">
                <a:latin typeface="Consolas" panose="020B0609020204030204" pitchFamily="49" charset="0"/>
              </a:rPr>
              <a:t>`,</a:t>
            </a:r>
          </a:p>
          <a:p>
            <a:pPr marL="0" indent="0">
              <a:lnSpc>
                <a:spcPct val="100000"/>
              </a:lnSpc>
              <a:spcBef>
                <a:spcPts val="0"/>
              </a:spcBef>
              <a:buNone/>
            </a:pPr>
            <a:r>
              <a:rPr lang="sv-SE" sz="2000" dirty="0">
                <a:latin typeface="Consolas" panose="020B0609020204030204" pitchFamily="49" charset="0"/>
              </a:rPr>
              <a:t>    `last_update` </a:t>
            </a:r>
          </a:p>
          <a:p>
            <a:pPr marL="0" indent="0">
              <a:lnSpc>
                <a:spcPct val="100000"/>
              </a:lnSpc>
              <a:spcBef>
                <a:spcPts val="0"/>
              </a:spcBef>
              <a:buNone/>
            </a:pPr>
            <a:r>
              <a:rPr lang="sv-SE" sz="2000" dirty="0">
                <a:latin typeface="Consolas" panose="020B0609020204030204" pitchFamily="49" charset="0"/>
              </a:rPr>
              <a:t>FROM </a:t>
            </a:r>
          </a:p>
          <a:p>
            <a:pPr marL="0" indent="0">
              <a:lnSpc>
                <a:spcPct val="100000"/>
              </a:lnSpc>
              <a:spcBef>
                <a:spcPts val="0"/>
              </a:spcBef>
              <a:buNone/>
            </a:pPr>
            <a:r>
              <a:rPr lang="sv-SE" sz="2000" dirty="0">
                <a:latin typeface="Consolas" panose="020B0609020204030204" pitchFamily="49" charset="0"/>
              </a:rPr>
              <a:t>    `</a:t>
            </a:r>
            <a:r>
              <a:rPr lang="sv-SE" sz="2000" dirty="0" err="1">
                <a:latin typeface="Consolas" panose="020B0609020204030204" pitchFamily="49" charset="0"/>
              </a:rPr>
              <a:t>sakila</a:t>
            </a:r>
            <a:r>
              <a:rPr lang="sv-SE" sz="2000" dirty="0">
                <a:latin typeface="Consolas" panose="020B0609020204030204" pitchFamily="49" charset="0"/>
              </a:rPr>
              <a:t>`.`film` </a:t>
            </a:r>
          </a:p>
          <a:p>
            <a:pPr marL="0" indent="0">
              <a:lnSpc>
                <a:spcPct val="100000"/>
              </a:lnSpc>
              <a:spcBef>
                <a:spcPts val="0"/>
              </a:spcBef>
              <a:buNone/>
            </a:pPr>
            <a:r>
              <a:rPr lang="sv-SE" sz="2000" dirty="0">
                <a:latin typeface="Consolas" panose="020B0609020204030204" pitchFamily="49" charset="0"/>
              </a:rPr>
              <a:t>WHERE </a:t>
            </a:r>
          </a:p>
          <a:p>
            <a:pPr marL="0" indent="0">
              <a:lnSpc>
                <a:spcPct val="100000"/>
              </a:lnSpc>
              <a:spcBef>
                <a:spcPts val="0"/>
              </a:spcBef>
              <a:buNone/>
            </a:pPr>
            <a:r>
              <a:rPr lang="sv-SE" sz="2000" dirty="0">
                <a:latin typeface="Consolas" panose="020B0609020204030204" pitchFamily="49" charset="0"/>
              </a:rPr>
              <a:t>    (`</a:t>
            </a:r>
            <a:r>
              <a:rPr lang="sv-SE" sz="2000" dirty="0" err="1">
                <a:latin typeface="Consolas" panose="020B0609020204030204" pitchFamily="49" charset="0"/>
              </a:rPr>
              <a:t>sakila</a:t>
            </a:r>
            <a:r>
              <a:rPr lang="sv-SE" sz="2000" dirty="0">
                <a:latin typeface="Consolas" panose="020B0609020204030204" pitchFamily="49" charset="0"/>
              </a:rPr>
              <a:t>`.`</a:t>
            </a:r>
            <a:r>
              <a:rPr lang="sv-SE" sz="2000" dirty="0" err="1">
                <a:latin typeface="Consolas" panose="020B0609020204030204" pitchFamily="49" charset="0"/>
              </a:rPr>
              <a:t>film`.`rating</a:t>
            </a:r>
            <a:r>
              <a:rPr lang="sv-SE" sz="2000" dirty="0">
                <a:latin typeface="Consolas" panose="020B0609020204030204" pitchFamily="49" charset="0"/>
              </a:rPr>
              <a:t>`  = ? COLLATE utf8_bin)</a:t>
            </a:r>
          </a:p>
        </p:txBody>
      </p:sp>
      <p:sp>
        <p:nvSpPr>
          <p:cNvPr id="7" name="Rounded Rectangle 6"/>
          <p:cNvSpPr/>
          <p:nvPr/>
        </p:nvSpPr>
        <p:spPr>
          <a:xfrm>
            <a:off x="838200" y="1690688"/>
            <a:ext cx="10730408" cy="159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dirty="0">
              <a:latin typeface="Consolas" panose="020B0609020204030204" pitchFamily="49" charset="0"/>
            </a:endParaRPr>
          </a:p>
        </p:txBody>
      </p:sp>
    </p:spTree>
    <p:custDataLst>
      <p:tags r:id="rId1"/>
    </p:custDataLst>
    <p:extLst>
      <p:ext uri="{BB962C8B-B14F-4D97-AF65-F5344CB8AC3E}">
        <p14:creationId xmlns:p14="http://schemas.microsoft.com/office/powerpoint/2010/main" val="1392450552"/>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Sorting</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5" name="Content Placeholder 3"/>
          <p:cNvSpPr>
            <a:spLocks noGrp="1"/>
          </p:cNvSpPr>
          <p:nvPr>
            <p:ph idx="1"/>
          </p:nvPr>
        </p:nvSpPr>
        <p:spPr>
          <a:xfrm>
            <a:off x="838200" y="3356992"/>
            <a:ext cx="10515600" cy="1008111"/>
          </a:xfrm>
        </p:spPr>
        <p:txBody>
          <a:bodyPr>
            <a:noAutofit/>
          </a:bodyPr>
          <a:lstStyle/>
          <a:p>
            <a:pPr marL="0" indent="0">
              <a:lnSpc>
                <a:spcPct val="100000"/>
              </a:lnSpc>
              <a:spcBef>
                <a:spcPts val="0"/>
              </a:spcBef>
              <a:buNone/>
            </a:pPr>
            <a:r>
              <a:rPr lang="sv-SE" sz="1600" dirty="0">
                <a:latin typeface="Consolas" panose="020B0609020204030204" pitchFamily="49" charset="0"/>
              </a:rPr>
              <a:t>SELECT </a:t>
            </a:r>
          </a:p>
          <a:p>
            <a:pPr marL="0" indent="0">
              <a:lnSpc>
                <a:spcPct val="100000"/>
              </a:lnSpc>
              <a:spcBef>
                <a:spcPts val="0"/>
              </a:spcBef>
              <a:buNone/>
            </a:pPr>
            <a:r>
              <a:rPr lang="sv-SE" sz="1600" dirty="0">
                <a:latin typeface="Consolas" panose="020B0609020204030204" pitchFamily="49" charset="0"/>
              </a:rPr>
              <a:t>    `film_id`,`title`,`description`,`</a:t>
            </a:r>
            <a:r>
              <a:rPr lang="sv-SE" sz="1600" dirty="0" err="1">
                <a:latin typeface="Consolas" panose="020B0609020204030204" pitchFamily="49" charset="0"/>
              </a:rPr>
              <a:t>release_year</a:t>
            </a:r>
            <a:r>
              <a:rPr lang="sv-SE" sz="1600" dirty="0">
                <a:latin typeface="Consolas" panose="020B0609020204030204" pitchFamily="49" charset="0"/>
              </a:rPr>
              <a:t>`,</a:t>
            </a:r>
          </a:p>
          <a:p>
            <a:pPr marL="0" indent="0">
              <a:lnSpc>
                <a:spcPct val="100000"/>
              </a:lnSpc>
              <a:spcBef>
                <a:spcPts val="0"/>
              </a:spcBef>
              <a:buNone/>
            </a:pPr>
            <a:r>
              <a:rPr lang="sv-SE" sz="1600" dirty="0">
                <a:latin typeface="Consolas" panose="020B0609020204030204" pitchFamily="49" charset="0"/>
              </a:rPr>
              <a:t>    `language_id`,`original_language_id`,`rental_duration`,`rental_rate`,</a:t>
            </a:r>
          </a:p>
          <a:p>
            <a:pPr marL="0" indent="0">
              <a:lnSpc>
                <a:spcPct val="100000"/>
              </a:lnSpc>
              <a:spcBef>
                <a:spcPts val="0"/>
              </a:spcBef>
              <a:buNone/>
            </a:pPr>
            <a:r>
              <a:rPr lang="sv-SE" sz="1600" dirty="0">
                <a:latin typeface="Consolas" panose="020B0609020204030204" pitchFamily="49" charset="0"/>
              </a:rPr>
              <a:t>    `length`,`replacement_cost`,`rating`,`</a:t>
            </a:r>
            <a:r>
              <a:rPr lang="sv-SE" sz="1600" dirty="0" err="1">
                <a:latin typeface="Consolas" panose="020B0609020204030204" pitchFamily="49" charset="0"/>
              </a:rPr>
              <a:t>special_features</a:t>
            </a:r>
            <a:r>
              <a:rPr lang="sv-SE" sz="1600" dirty="0">
                <a:latin typeface="Consolas" panose="020B0609020204030204" pitchFamily="49" charset="0"/>
              </a:rPr>
              <a:t>`,</a:t>
            </a:r>
          </a:p>
          <a:p>
            <a:pPr marL="0" indent="0">
              <a:lnSpc>
                <a:spcPct val="100000"/>
              </a:lnSpc>
              <a:spcBef>
                <a:spcPts val="0"/>
              </a:spcBef>
              <a:buNone/>
            </a:pPr>
            <a:r>
              <a:rPr lang="sv-SE" sz="1600" dirty="0">
                <a:latin typeface="Consolas" panose="020B0609020204030204" pitchFamily="49" charset="0"/>
              </a:rPr>
              <a:t>    `last_update` </a:t>
            </a:r>
          </a:p>
          <a:p>
            <a:pPr marL="0" indent="0">
              <a:lnSpc>
                <a:spcPct val="100000"/>
              </a:lnSpc>
              <a:spcBef>
                <a:spcPts val="0"/>
              </a:spcBef>
              <a:buNone/>
            </a:pPr>
            <a:r>
              <a:rPr lang="sv-SE" sz="1600" dirty="0">
                <a:latin typeface="Consolas" panose="020B0609020204030204" pitchFamily="49" charset="0"/>
              </a:rPr>
              <a:t>FROM </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sakila</a:t>
            </a:r>
            <a:r>
              <a:rPr lang="sv-SE" sz="1600" dirty="0">
                <a:latin typeface="Consolas" panose="020B0609020204030204" pitchFamily="49" charset="0"/>
              </a:rPr>
              <a:t>`.`film` </a:t>
            </a:r>
          </a:p>
          <a:p>
            <a:pPr marL="0" indent="0">
              <a:lnSpc>
                <a:spcPct val="100000"/>
              </a:lnSpc>
              <a:spcBef>
                <a:spcPts val="0"/>
              </a:spcBef>
              <a:buNone/>
            </a:pPr>
            <a:r>
              <a:rPr lang="sv-SE" sz="1600" dirty="0">
                <a:latin typeface="Consolas" panose="020B0609020204030204" pitchFamily="49" charset="0"/>
              </a:rPr>
              <a:t>WHERE </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sakila</a:t>
            </a:r>
            <a:r>
              <a:rPr lang="sv-SE" sz="1600" dirty="0">
                <a:latin typeface="Consolas" panose="020B0609020204030204" pitchFamily="49" charset="0"/>
              </a:rPr>
              <a:t>`.`</a:t>
            </a:r>
            <a:r>
              <a:rPr lang="sv-SE" sz="1600" dirty="0" err="1">
                <a:latin typeface="Consolas" panose="020B0609020204030204" pitchFamily="49" charset="0"/>
              </a:rPr>
              <a:t>film`.`rating</a:t>
            </a:r>
            <a:r>
              <a:rPr lang="sv-SE" sz="1600" dirty="0">
                <a:latin typeface="Consolas" panose="020B0609020204030204" pitchFamily="49" charset="0"/>
              </a:rPr>
              <a:t>`  = ? COLLATE utf8_bin)</a:t>
            </a:r>
          </a:p>
          <a:p>
            <a:pPr marL="0" indent="0">
              <a:lnSpc>
                <a:spcPct val="100000"/>
              </a:lnSpc>
              <a:spcBef>
                <a:spcPts val="0"/>
              </a:spcBef>
              <a:buNone/>
            </a:pPr>
            <a:r>
              <a:rPr lang="sv-SE" sz="1600" dirty="0">
                <a:latin typeface="Consolas" panose="020B0609020204030204" pitchFamily="49" charset="0"/>
              </a:rPr>
              <a:t>ORDER BY</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sakila</a:t>
            </a:r>
            <a:r>
              <a:rPr lang="sv-SE" sz="1600" dirty="0">
                <a:latin typeface="Consolas" panose="020B0609020204030204" pitchFamily="49" charset="0"/>
              </a:rPr>
              <a:t>`.`film`.`</a:t>
            </a:r>
            <a:r>
              <a:rPr lang="sv-SE" sz="1600" dirty="0" err="1">
                <a:latin typeface="Consolas" panose="020B0609020204030204" pitchFamily="49" charset="0"/>
              </a:rPr>
              <a:t>title</a:t>
            </a:r>
            <a:r>
              <a:rPr lang="sv-SE" sz="1600" dirty="0">
                <a:latin typeface="Consolas" panose="020B0609020204030204" pitchFamily="49" charset="0"/>
              </a:rPr>
              <a:t>` IS NULL, </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sakila</a:t>
            </a:r>
            <a:r>
              <a:rPr lang="sv-SE" sz="1600" dirty="0">
                <a:latin typeface="Consolas" panose="020B0609020204030204" pitchFamily="49" charset="0"/>
              </a:rPr>
              <a:t>`.`film`.`</a:t>
            </a:r>
            <a:r>
              <a:rPr lang="sv-SE" sz="1600" dirty="0" err="1">
                <a:latin typeface="Consolas" panose="020B0609020204030204" pitchFamily="49" charset="0"/>
              </a:rPr>
              <a:t>title</a:t>
            </a:r>
            <a:r>
              <a:rPr lang="sv-SE" sz="1600" dirty="0">
                <a:latin typeface="Consolas" panose="020B0609020204030204" pitchFamily="49" charset="0"/>
              </a:rPr>
              <a:t>` COLLATE </a:t>
            </a:r>
            <a:r>
              <a:rPr lang="sv-SE" sz="1600" dirty="0" err="1">
                <a:latin typeface="Consolas" panose="020B0609020204030204" pitchFamily="49" charset="0"/>
              </a:rPr>
              <a:t>utf_bin</a:t>
            </a:r>
            <a:r>
              <a:rPr lang="sv-SE" sz="1600" dirty="0">
                <a:latin typeface="Consolas" panose="020B0609020204030204" pitchFamily="49" charset="0"/>
              </a:rPr>
              <a:t> ASC</a:t>
            </a:r>
          </a:p>
        </p:txBody>
      </p:sp>
      <p:sp>
        <p:nvSpPr>
          <p:cNvPr id="7" name="Rounded Rectangle 6"/>
          <p:cNvSpPr/>
          <p:nvPr/>
        </p:nvSpPr>
        <p:spPr>
          <a:xfrm>
            <a:off x="838200" y="1690688"/>
            <a:ext cx="10730408" cy="159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dirty="0">
              <a:latin typeface="Consolas" panose="020B0609020204030204" pitchFamily="49" charset="0"/>
            </a:endParaRPr>
          </a:p>
          <a:p>
            <a:pPr marL="0" indent="0" fontAlgn="auto">
              <a:lnSpc>
                <a:spcPct val="100000"/>
              </a:lnSpc>
              <a:spcBef>
                <a:spcPts val="0"/>
              </a:spcBef>
              <a:spcAft>
                <a:spcPts val="0"/>
              </a:spcAft>
              <a:buFont typeface="Arial" panose="020B0604020202020204" pitchFamily="34" charset="0"/>
              <a:buNone/>
            </a:pPr>
            <a:r>
              <a:rPr lang="sv-SE" sz="3600" dirty="0">
                <a:latin typeface="Consolas" panose="020B0609020204030204" pitchFamily="49" charset="0"/>
              </a:rPr>
              <a:t>  </a:t>
            </a:r>
            <a:r>
              <a:rPr lang="sv-SE" sz="3600" dirty="0" smtClean="0">
                <a:latin typeface="Consolas" panose="020B0609020204030204" pitchFamily="49" charset="0"/>
              </a:rPr>
              <a:t>.</a:t>
            </a:r>
            <a:r>
              <a:rPr lang="sv-SE" sz="3600" dirty="0" err="1">
                <a:latin typeface="Consolas" panose="020B0609020204030204" pitchFamily="49" charset="0"/>
              </a:rPr>
              <a:t>sorted</a:t>
            </a:r>
            <a:r>
              <a:rPr lang="sv-SE" sz="3600" dirty="0">
                <a:latin typeface="Consolas" panose="020B0609020204030204" pitchFamily="49" charset="0"/>
              </a:rPr>
              <a:t>(</a:t>
            </a:r>
            <a:r>
              <a:rPr lang="sv-SE" sz="3600" dirty="0" err="1">
                <a:latin typeface="Consolas" panose="020B0609020204030204" pitchFamily="49" charset="0"/>
              </a:rPr>
              <a:t>Film.TITLE.comparator</a:t>
            </a:r>
            <a:r>
              <a:rPr lang="sv-SE" sz="3600" dirty="0">
                <a:latin typeface="Consolas" panose="020B0609020204030204" pitchFamily="49" charset="0"/>
              </a:rPr>
              <a:t>())</a:t>
            </a:r>
          </a:p>
        </p:txBody>
      </p:sp>
    </p:spTree>
    <p:custDataLst>
      <p:tags r:id="rId1"/>
    </p:custDataLst>
    <p:extLst>
      <p:ext uri="{BB962C8B-B14F-4D97-AF65-F5344CB8AC3E}">
        <p14:creationId xmlns:p14="http://schemas.microsoft.com/office/powerpoint/2010/main" val="1522159793"/>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Do You Recognize This Code?</a:t>
            </a:r>
            <a:endParaRPr lang="sv-SE" dirty="0"/>
          </a:p>
        </p:txBody>
      </p:sp>
      <p:sp>
        <p:nvSpPr>
          <p:cNvPr id="4" name="Content Placeholder 3"/>
          <p:cNvSpPr>
            <a:spLocks noGrp="1"/>
          </p:cNvSpPr>
          <p:nvPr>
            <p:ph idx="1"/>
          </p:nvPr>
        </p:nvSpPr>
        <p:spPr>
          <a:xfrm>
            <a:off x="1775520" y="2131869"/>
            <a:ext cx="8496944" cy="3601387"/>
          </a:xfrm>
        </p:spPr>
        <p:txBody>
          <a:bodyPr>
            <a:normAutofit fontScale="92500" lnSpcReduction="10000"/>
          </a:bodyPr>
          <a:lstStyle/>
          <a:p>
            <a:pPr marL="0" indent="0">
              <a:lnSpc>
                <a:spcPct val="100000"/>
              </a:lnSpc>
              <a:spcBef>
                <a:spcPts val="0"/>
              </a:spcBef>
              <a:buNone/>
            </a:pPr>
            <a:r>
              <a:rPr lang="sv-SE" sz="1600" dirty="0">
                <a:latin typeface="Consolas" panose="020B0609020204030204" pitchFamily="49" charset="0"/>
              </a:rPr>
              <a:t>Class.forName("org.postgresql.Driver");</a:t>
            </a:r>
          </a:p>
          <a:p>
            <a:pPr marL="0" indent="0">
              <a:lnSpc>
                <a:spcPct val="100000"/>
              </a:lnSpc>
              <a:spcBef>
                <a:spcPts val="0"/>
              </a:spcBef>
              <a:buNone/>
            </a:pPr>
            <a:r>
              <a:rPr lang="sv-SE" sz="1600" dirty="0">
                <a:latin typeface="Consolas" panose="020B0609020204030204" pitchFamily="49" charset="0"/>
              </a:rPr>
              <a:t>try (Connection conn = DriverManager.getConnection(</a:t>
            </a:r>
          </a:p>
          <a:p>
            <a:pPr marL="0" indent="0">
              <a:lnSpc>
                <a:spcPct val="100000"/>
              </a:lnSpc>
              <a:spcBef>
                <a:spcPts val="0"/>
              </a:spcBef>
              <a:buNone/>
            </a:pPr>
            <a:r>
              <a:rPr lang="sv-SE" sz="1600" dirty="0">
                <a:latin typeface="Consolas" panose="020B0609020204030204" pitchFamily="49" charset="0"/>
              </a:rPr>
              <a:t>         "jdbc:postgresql://hostname:port/dbname",</a:t>
            </a:r>
          </a:p>
          <a:p>
            <a:pPr marL="0" indent="0">
              <a:lnSpc>
                <a:spcPct val="100000"/>
              </a:lnSpc>
              <a:spcBef>
                <a:spcPts val="0"/>
              </a:spcBef>
              <a:buNone/>
            </a:pPr>
            <a:r>
              <a:rPr lang="sv-SE" sz="1600" dirty="0">
                <a:latin typeface="Consolas" panose="020B0609020204030204" pitchFamily="49" charset="0"/>
              </a:rPr>
              <a:t>         "username",</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password</a:t>
            </a:r>
            <a:r>
              <a:rPr lang="sv-SE" sz="1600" dirty="0">
                <a:latin typeface="Consolas" panose="020B0609020204030204" pitchFamily="49" charset="0"/>
              </a:rPr>
              <a:t>”);</a:t>
            </a: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PreparedStatement</a:t>
            </a:r>
            <a:r>
              <a:rPr lang="sv-SE" sz="1600" dirty="0">
                <a:latin typeface="Consolas" panose="020B0609020204030204" pitchFamily="49" charset="0"/>
              </a:rPr>
              <a:t> ps = </a:t>
            </a:r>
            <a:r>
              <a:rPr lang="sv-SE" sz="1600" dirty="0" err="1">
                <a:latin typeface="Consolas" panose="020B0609020204030204" pitchFamily="49" charset="0"/>
              </a:rPr>
              <a:t>conn.prepareStatement</a:t>
            </a:r>
            <a:r>
              <a:rPr lang="sv-SE" sz="1600" dirty="0">
                <a:latin typeface="Consolas" panose="020B0609020204030204" pitchFamily="49" charset="0"/>
              </a:rPr>
              <a:t>(”SELECT * FROM </a:t>
            </a:r>
            <a:r>
              <a:rPr lang="en-US" sz="1600" dirty="0">
                <a:latin typeface="Consolas" panose="020B0609020204030204" pitchFamily="49" charset="0"/>
              </a:rPr>
              <a:t>FILM </a:t>
            </a:r>
            <a:r>
              <a:rPr lang="mr-IN" sz="1600" dirty="0">
                <a:latin typeface="Consolas" panose="020B0609020204030204" pitchFamily="49" charset="0"/>
              </a:rPr>
              <a:t>…</a:t>
            </a:r>
            <a:endParaRPr lang="sv-SE" sz="1600" dirty="0">
              <a:latin typeface="Consolas" panose="020B0609020204030204" pitchFamily="49" charset="0"/>
            </a:endParaRPr>
          </a:p>
          <a:p>
            <a:pPr marL="0" indent="0">
              <a:lnSpc>
                <a:spcPct val="100000"/>
              </a:lnSpc>
              <a:spcBef>
                <a:spcPts val="0"/>
              </a:spcBef>
              <a:buNone/>
            </a:pPr>
            <a:r>
              <a:rPr lang="en-US" sz="1600" dirty="0">
                <a:latin typeface="Consolas" panose="020B0609020204030204" pitchFamily="49" charset="0"/>
              </a:rPr>
              <a:t>     </a:t>
            </a:r>
            <a:r>
              <a:rPr lang="en-US" sz="1600" dirty="0" err="1">
                <a:latin typeface="Consolas" panose="020B0609020204030204" pitchFamily="49" charset="0"/>
              </a:rPr>
              <a:t>ResultSet</a:t>
            </a:r>
            <a:r>
              <a:rPr lang="en-US" sz="1600" dirty="0">
                <a:latin typeface="Consolas" panose="020B0609020204030204" pitchFamily="49" charset="0"/>
              </a:rPr>
              <a:t> </a:t>
            </a:r>
            <a:r>
              <a:rPr lang="en-US" sz="1600" dirty="0" err="1">
                <a:latin typeface="Consolas" panose="020B0609020204030204" pitchFamily="49" charset="0"/>
              </a:rPr>
              <a:t>rs</a:t>
            </a:r>
            <a:r>
              <a:rPr lang="en-US" sz="1600" dirty="0">
                <a:latin typeface="Consolas" panose="020B0609020204030204" pitchFamily="49" charset="0"/>
              </a:rPr>
              <a:t> = </a:t>
            </a:r>
            <a:r>
              <a:rPr lang="mr-IN" sz="1600" dirty="0">
                <a:latin typeface="Consolas" panose="020B0609020204030204" pitchFamily="49" charset="0"/>
              </a:rPr>
              <a:t>…</a:t>
            </a:r>
            <a:endParaRPr lang="en-US" sz="1600" dirty="0">
              <a:latin typeface="Consolas" panose="020B0609020204030204" pitchFamily="49" charset="0"/>
            </a:endParaRPr>
          </a:p>
          <a:p>
            <a:pPr marL="0" indent="0">
              <a:lnSpc>
                <a:spcPct val="100000"/>
              </a:lnSpc>
              <a:spcBef>
                <a:spcPts val="0"/>
              </a:spcBef>
              <a:buNone/>
            </a:pPr>
            <a:r>
              <a:rPr lang="sv-SE" sz="1600" dirty="0">
                <a:latin typeface="Consolas" panose="020B0609020204030204" pitchFamily="49" charset="0"/>
              </a:rPr>
              <a:t>    ) {</a:t>
            </a:r>
          </a:p>
          <a:p>
            <a:pPr marL="0" indent="0">
              <a:lnSpc>
                <a:spcPct val="100000"/>
              </a:lnSpc>
              <a:spcBef>
                <a:spcPts val="0"/>
              </a:spcBef>
              <a:buNone/>
            </a:pPr>
            <a:endParaRPr lang="en-US" sz="1600" dirty="0">
              <a:latin typeface="Consolas" panose="020B0609020204030204" pitchFamily="49" charset="0"/>
            </a:endParaRPr>
          </a:p>
          <a:p>
            <a:pPr marL="0" indent="0">
              <a:lnSpc>
                <a:spcPct val="100000"/>
              </a:lnSpc>
              <a:spcBef>
                <a:spcPts val="0"/>
              </a:spcBef>
              <a:buNone/>
            </a:pPr>
            <a:r>
              <a:rPr lang="en-US" sz="1600" dirty="0">
                <a:latin typeface="Consolas" panose="020B0609020204030204" pitchFamily="49" charset="0"/>
              </a:rPr>
              <a:t>    while (</a:t>
            </a:r>
            <a:r>
              <a:rPr lang="en-US" sz="1600" dirty="0" err="1">
                <a:latin typeface="Consolas" panose="020B0609020204030204" pitchFamily="49" charset="0"/>
              </a:rPr>
              <a:t>rs.hasNext</a:t>
            </a:r>
            <a:r>
              <a:rPr lang="en-US" sz="1600" dirty="0">
                <a:latin typeface="Consolas" panose="020B0609020204030204" pitchFamily="49" charset="0"/>
              </a:rPr>
              <a:t>()) {</a:t>
            </a:r>
          </a:p>
          <a:p>
            <a:pPr marL="0" indent="0">
              <a:lnSpc>
                <a:spcPct val="100000"/>
              </a:lnSpc>
              <a:spcBef>
                <a:spcPts val="0"/>
              </a:spcBef>
              <a:buNone/>
            </a:pPr>
            <a:r>
              <a:rPr lang="en-US" sz="1600" dirty="0">
                <a:latin typeface="Consolas" panose="020B0609020204030204" pitchFamily="49" charset="0"/>
              </a:rPr>
              <a:t>        Film film = new Film(</a:t>
            </a:r>
          </a:p>
          <a:p>
            <a:pPr marL="0" indent="0">
              <a:lnSpc>
                <a:spcPct val="100000"/>
              </a:lnSpc>
              <a:spcBef>
                <a:spcPts val="0"/>
              </a:spcBef>
              <a:buNone/>
            </a:pPr>
            <a:r>
              <a:rPr lang="en-US" sz="1600" dirty="0">
                <a:latin typeface="Consolas" panose="020B0609020204030204" pitchFamily="49" charset="0"/>
              </a:rPr>
              <a:t>            </a:t>
            </a:r>
            <a:r>
              <a:rPr lang="en-US" sz="1600" dirty="0" err="1">
                <a:latin typeface="Consolas" panose="020B0609020204030204" pitchFamily="49" charset="0"/>
              </a:rPr>
              <a:t>rs.getTitle</a:t>
            </a:r>
            <a:r>
              <a:rPr lang="en-US" sz="1600" dirty="0">
                <a:latin typeface="Consolas" panose="020B0609020204030204" pitchFamily="49" charset="0"/>
              </a:rPr>
              <a:t>(),</a:t>
            </a:r>
          </a:p>
          <a:p>
            <a:pPr marL="0" indent="0">
              <a:lnSpc>
                <a:spcPct val="100000"/>
              </a:lnSpc>
              <a:spcBef>
                <a:spcPts val="0"/>
              </a:spcBef>
              <a:buNone/>
            </a:pPr>
            <a:r>
              <a:rPr lang="en-US" sz="1600" dirty="0">
                <a:latin typeface="Consolas" panose="020B0609020204030204" pitchFamily="49" charset="0"/>
              </a:rPr>
              <a:t>            </a:t>
            </a:r>
            <a:r>
              <a:rPr lang="mr-IN" sz="1600" dirty="0">
                <a:latin typeface="Consolas" panose="020B0609020204030204" pitchFamily="49" charset="0"/>
              </a:rPr>
              <a:t>…</a:t>
            </a:r>
            <a:endParaRPr lang="en-US" sz="1600" dirty="0">
              <a:latin typeface="Consolas" panose="020B0609020204030204" pitchFamily="49" charset="0"/>
            </a:endParaRPr>
          </a:p>
          <a:p>
            <a:pPr marL="0" indent="0">
              <a:lnSpc>
                <a:spcPct val="100000"/>
              </a:lnSpc>
              <a:spcBef>
                <a:spcPts val="0"/>
              </a:spcBef>
              <a:buNone/>
            </a:pPr>
            <a:r>
              <a:rPr lang="en-US" sz="1600" dirty="0">
                <a:latin typeface="Consolas" panose="020B0609020204030204" pitchFamily="49" charset="0"/>
              </a:rPr>
              <a:t>        )</a:t>
            </a:r>
          </a:p>
          <a:p>
            <a:pPr marL="0" indent="0">
              <a:lnSpc>
                <a:spcPct val="100000"/>
              </a:lnSpc>
              <a:spcBef>
                <a:spcPts val="0"/>
              </a:spcBef>
              <a:buNone/>
            </a:pPr>
            <a:r>
              <a:rPr lang="en-US" sz="1600" dirty="0">
                <a:latin typeface="Consolas" panose="020B0609020204030204" pitchFamily="49" charset="0"/>
              </a:rPr>
              <a:t>        </a:t>
            </a:r>
            <a:r>
              <a:rPr lang="en-US" sz="1600" dirty="0" err="1">
                <a:latin typeface="Consolas" panose="020B0609020204030204" pitchFamily="49" charset="0"/>
              </a:rPr>
              <a:t>doSomething</a:t>
            </a:r>
            <a:r>
              <a:rPr lang="en-US" sz="1600" dirty="0">
                <a:latin typeface="Consolas" panose="020B0609020204030204" pitchFamily="49" charset="0"/>
              </a:rPr>
              <a:t>(film);</a:t>
            </a:r>
          </a:p>
          <a:p>
            <a:pPr marL="0" indent="0">
              <a:lnSpc>
                <a:spcPct val="100000"/>
              </a:lnSpc>
              <a:spcBef>
                <a:spcPts val="0"/>
              </a:spcBef>
              <a:buNone/>
            </a:pPr>
            <a:r>
              <a:rPr lang="en-US" sz="1600" dirty="0">
                <a:latin typeface="Consolas" panose="020B0609020204030204" pitchFamily="49" charset="0"/>
              </a:rPr>
              <a:t>    }</a:t>
            </a:r>
            <a:endParaRPr lang="sv-SE" sz="1600" dirty="0">
              <a:latin typeface="Consolas" panose="020B0609020204030204" pitchFamily="49" charset="0"/>
            </a:endParaRPr>
          </a:p>
          <a:p>
            <a:pPr marL="0" indent="0">
              <a:lnSpc>
                <a:spcPct val="100000"/>
              </a:lnSpc>
              <a:spcBef>
                <a:spcPts val="0"/>
              </a:spcBef>
              <a:buNone/>
            </a:pPr>
            <a:r>
              <a:rPr lang="sv-SE" sz="1600" dirty="0">
                <a:latin typeface="Consolas" panose="020B0609020204030204" pitchFamily="49" charset="0"/>
              </a:rPr>
              <a:t>} </a:t>
            </a:r>
            <a:r>
              <a:rPr lang="sv-SE" sz="1600" dirty="0" err="1">
                <a:latin typeface="Consolas" panose="020B0609020204030204" pitchFamily="49" charset="0"/>
              </a:rPr>
              <a:t>catch</a:t>
            </a:r>
            <a:r>
              <a:rPr lang="sv-SE" sz="1600" dirty="0">
                <a:latin typeface="Consolas" panose="020B0609020204030204" pitchFamily="49" charset="0"/>
              </a:rPr>
              <a:t> </a:t>
            </a:r>
            <a:r>
              <a:rPr lang="mr-IN" sz="1600" dirty="0">
                <a:latin typeface="Consolas" panose="020B0609020204030204" pitchFamily="49" charset="0"/>
              </a:rPr>
              <a:t>…</a:t>
            </a:r>
            <a:endParaRPr lang="sv-SE" sz="1600" dirty="0">
              <a:latin typeface="Consolas" panose="020B0609020204030204" pitchFamily="49" charset="0"/>
            </a:endParaRPr>
          </a:p>
        </p:txBody>
      </p:sp>
      <p:sp>
        <p:nvSpPr>
          <p:cNvPr id="6" name="Rounded Rectangle 5"/>
          <p:cNvSpPr/>
          <p:nvPr/>
        </p:nvSpPr>
        <p:spPr>
          <a:xfrm>
            <a:off x="4871864" y="4509120"/>
            <a:ext cx="7200800" cy="11305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2400" dirty="0" err="1">
                <a:solidFill>
                  <a:schemeClr val="bg1"/>
                </a:solidFill>
                <a:latin typeface="+mj-lt"/>
                <a:ea typeface="+mj-ea"/>
                <a:cs typeface="+mj-cs"/>
              </a:rPr>
              <a:t>How</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many</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times</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have</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you</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copied</a:t>
            </a:r>
            <a:r>
              <a:rPr lang="sv-SE" sz="2400" dirty="0">
                <a:solidFill>
                  <a:schemeClr val="bg1"/>
                </a:solidFill>
                <a:latin typeface="+mj-lt"/>
                <a:ea typeface="+mj-ea"/>
                <a:cs typeface="+mj-cs"/>
              </a:rPr>
              <a:t> </a:t>
            </a:r>
            <a:r>
              <a:rPr lang="sv-SE" sz="2400" dirty="0" err="1">
                <a:solidFill>
                  <a:schemeClr val="bg1"/>
                </a:solidFill>
                <a:latin typeface="+mj-lt"/>
                <a:ea typeface="+mj-ea"/>
                <a:cs typeface="+mj-cs"/>
              </a:rPr>
              <a:t>this</a:t>
            </a:r>
            <a:r>
              <a:rPr lang="sv-SE" sz="2400" dirty="0">
                <a:solidFill>
                  <a:schemeClr val="bg1"/>
                </a:solidFill>
                <a:latin typeface="+mj-lt"/>
                <a:ea typeface="+mj-ea"/>
                <a:cs typeface="+mj-cs"/>
              </a:rPr>
              <a:t> from the WEB?</a:t>
            </a:r>
            <a:endParaRPr lang="sv-SE" sz="2400" dirty="0">
              <a:solidFill>
                <a:schemeClr val="bg1"/>
              </a:solidFill>
              <a:latin typeface="+mj-lt"/>
              <a:ea typeface="+mj-ea"/>
              <a:cs typeface="+mj-cs"/>
            </a:endParaRPr>
          </a:p>
        </p:txBody>
      </p:sp>
    </p:spTree>
    <p:custDataLst>
      <p:tags r:id="rId1"/>
    </p:custDataLst>
    <p:extLst>
      <p:ext uri="{BB962C8B-B14F-4D97-AF65-F5344CB8AC3E}">
        <p14:creationId xmlns:p14="http://schemas.microsoft.com/office/powerpoint/2010/main" val="798176253"/>
      </p:ext>
    </p:extLst>
  </p:cSld>
  <p:clrMapOvr>
    <a:masterClrMapping/>
  </p:clrMapOvr>
  <mc:AlternateContent xmlns:mc="http://schemas.openxmlformats.org/markup-compatibility/2006" xmlns:p14="http://schemas.microsoft.com/office/powerpoint/2010/main">
    <mc:Choice Requires="p14">
      <p:transition spd="slow" p14:dur="2000" advTm="1871"/>
    </mc:Choice>
    <mc:Fallback xmlns="">
      <p:transition spd="slow" advTm="18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Lazy</a:t>
            </a:r>
            <a:r>
              <a:rPr lang="sv-SE" sz="4000" dirty="0"/>
              <a:t> </a:t>
            </a:r>
            <a:r>
              <a:rPr lang="sv-SE" sz="4000" dirty="0" err="1"/>
              <a:t>Evaluation</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7" name="Rounded Rectangle 6"/>
          <p:cNvSpPr/>
          <p:nvPr/>
        </p:nvSpPr>
        <p:spPr>
          <a:xfrm>
            <a:off x="838200" y="3274864"/>
            <a:ext cx="10802416" cy="2386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b="1"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b="1" dirty="0">
              <a:latin typeface="Consolas" panose="020B0609020204030204" pitchFamily="49" charset="0"/>
            </a:endParaRPr>
          </a:p>
          <a:p>
            <a:pPr marL="0" indent="0" fontAlgn="auto">
              <a:lnSpc>
                <a:spcPct val="100000"/>
              </a:lnSpc>
              <a:spcBef>
                <a:spcPts val="0"/>
              </a:spcBef>
              <a:spcAft>
                <a:spcPts val="0"/>
              </a:spcAft>
              <a:buFont typeface="Arial" panose="020B0604020202020204" pitchFamily="34" charset="0"/>
              <a:buNone/>
            </a:pPr>
            <a:r>
              <a:rPr lang="sv-SE" sz="3600" b="1" dirty="0">
                <a:latin typeface="Consolas" panose="020B0609020204030204" pitchFamily="49" charset="0"/>
              </a:rPr>
              <a:t>  </a:t>
            </a:r>
            <a:r>
              <a:rPr lang="sv-SE" sz="3600" b="1" dirty="0" smtClean="0">
                <a:latin typeface="Consolas" panose="020B0609020204030204" pitchFamily="49" charset="0"/>
              </a:rPr>
              <a:t>.</a:t>
            </a:r>
            <a:r>
              <a:rPr lang="sv-SE" sz="3600" b="1" dirty="0">
                <a:latin typeface="Consolas" panose="020B0609020204030204" pitchFamily="49" charset="0"/>
              </a:rPr>
              <a:t>limit(10)</a:t>
            </a:r>
          </a:p>
          <a:p>
            <a:pPr marL="0" indent="0" fontAlgn="auto">
              <a:lnSpc>
                <a:spcPct val="100000"/>
              </a:lnSpc>
              <a:spcBef>
                <a:spcPts val="0"/>
              </a:spcBef>
              <a:spcAft>
                <a:spcPts val="0"/>
              </a:spcAft>
              <a:buFont typeface="Arial" panose="020B0604020202020204" pitchFamily="34" charset="0"/>
              <a:buNone/>
            </a:pPr>
            <a:r>
              <a:rPr lang="sv-SE" sz="3600" dirty="0">
                <a:latin typeface="Consolas" panose="020B0609020204030204" pitchFamily="49" charset="0"/>
              </a:rPr>
              <a:t>  </a:t>
            </a:r>
            <a:r>
              <a:rPr lang="sv-SE" sz="3600" dirty="0" smtClean="0">
                <a:latin typeface="Consolas" panose="020B0609020204030204" pitchFamily="49" charset="0"/>
              </a:rPr>
              <a:t>.</a:t>
            </a:r>
            <a:r>
              <a:rPr lang="sv-SE" sz="3600" dirty="0" err="1">
                <a:latin typeface="Consolas" panose="020B0609020204030204" pitchFamily="49" charset="0"/>
              </a:rPr>
              <a:t>forEach</a:t>
            </a:r>
            <a:r>
              <a:rPr lang="sv-SE" sz="3600" dirty="0">
                <a:latin typeface="Consolas" panose="020B0609020204030204" pitchFamily="49" charset="0"/>
              </a:rPr>
              <a:t>(</a:t>
            </a:r>
            <a:r>
              <a:rPr lang="sv-SE" sz="3600" dirty="0" err="1">
                <a:latin typeface="Consolas" panose="020B0609020204030204" pitchFamily="49" charset="0"/>
              </a:rPr>
              <a:t>doSomething</a:t>
            </a:r>
            <a:r>
              <a:rPr lang="sv-SE" sz="3600" dirty="0">
                <a:latin typeface="Consolas" panose="020B0609020204030204" pitchFamily="49" charset="0"/>
              </a:rPr>
              <a:t>());</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44495" y="1513154"/>
            <a:ext cx="3612145" cy="2347894"/>
          </a:xfrm>
          <a:prstGeom prst="rect">
            <a:avLst/>
          </a:prstGeom>
        </p:spPr>
      </p:pic>
    </p:spTree>
    <p:custDataLst>
      <p:tags r:id="rId1"/>
    </p:custDataLst>
    <p:extLst>
      <p:ext uri="{BB962C8B-B14F-4D97-AF65-F5344CB8AC3E}">
        <p14:creationId xmlns:p14="http://schemas.microsoft.com/office/powerpoint/2010/main" val="1864059311"/>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Parallel</a:t>
            </a:r>
            <a:r>
              <a:rPr lang="sv-SE" sz="4000" dirty="0"/>
              <a:t> </a:t>
            </a:r>
            <a:r>
              <a:rPr lang="sv-SE" sz="4000" dirty="0" err="1"/>
              <a:t>Execution</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7" name="Rounded Rectangle 6"/>
          <p:cNvSpPr/>
          <p:nvPr/>
        </p:nvSpPr>
        <p:spPr>
          <a:xfrm>
            <a:off x="838200" y="3274864"/>
            <a:ext cx="10730408" cy="23863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b="1"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b="1" dirty="0" smtClean="0">
                <a:latin typeface="Consolas" panose="020B0609020204030204" pitchFamily="49" charset="0"/>
              </a:rPr>
              <a:t>  .</a:t>
            </a:r>
            <a:r>
              <a:rPr lang="sv-SE" sz="3600" b="1" dirty="0" err="1">
                <a:latin typeface="Consolas" panose="020B0609020204030204" pitchFamily="49" charset="0"/>
              </a:rPr>
              <a:t>parallel</a:t>
            </a:r>
            <a:r>
              <a:rPr lang="sv-SE" sz="3600" b="1"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endParaRPr lang="sv-SE" sz="3600" dirty="0">
              <a:latin typeface="Consolas" panose="020B0609020204030204" pitchFamily="49" charset="0"/>
            </a:endParaRP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a:t>
            </a:r>
            <a:r>
              <a:rPr lang="sv-SE" sz="3600" dirty="0">
                <a:latin typeface="Consolas" panose="020B0609020204030204" pitchFamily="49" charset="0"/>
              </a:rPr>
              <a:t>.</a:t>
            </a:r>
            <a:r>
              <a:rPr lang="sv-SE" sz="3600" dirty="0" err="1">
                <a:latin typeface="Consolas" panose="020B0609020204030204" pitchFamily="49" charset="0"/>
              </a:rPr>
              <a:t>forEach</a:t>
            </a:r>
            <a:r>
              <a:rPr lang="sv-SE" sz="3600" dirty="0">
                <a:latin typeface="Consolas" panose="020B0609020204030204" pitchFamily="49" charset="0"/>
              </a:rPr>
              <a:t>(</a:t>
            </a:r>
            <a:r>
              <a:rPr lang="sv-SE" sz="3600" dirty="0" err="1">
                <a:latin typeface="Consolas" panose="020B0609020204030204" pitchFamily="49" charset="0"/>
              </a:rPr>
              <a:t>expensiveOperation</a:t>
            </a:r>
            <a:r>
              <a:rPr lang="sv-SE" sz="3600" dirty="0">
                <a:latin typeface="Consolas" panose="020B0609020204030204" pitchFamily="49" charset="0"/>
              </a:rPr>
              <a:t>());</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44792" y="1628800"/>
            <a:ext cx="3639840" cy="2365896"/>
          </a:xfrm>
          <a:prstGeom prst="rect">
            <a:avLst/>
          </a:prstGeom>
        </p:spPr>
      </p:pic>
    </p:spTree>
    <p:custDataLst>
      <p:tags r:id="rId1"/>
    </p:custDataLst>
    <p:extLst>
      <p:ext uri="{BB962C8B-B14F-4D97-AF65-F5344CB8AC3E}">
        <p14:creationId xmlns:p14="http://schemas.microsoft.com/office/powerpoint/2010/main" val="1581867453"/>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Write</a:t>
            </a:r>
            <a:r>
              <a:rPr lang="sv-SE" sz="4000" dirty="0"/>
              <a:t> </a:t>
            </a:r>
            <a:r>
              <a:rPr lang="sv-SE" sz="4000" dirty="0" err="1"/>
              <a:t>Your</a:t>
            </a:r>
            <a:r>
              <a:rPr lang="sv-SE" sz="4000" dirty="0"/>
              <a:t> </a:t>
            </a:r>
            <a:r>
              <a:rPr lang="sv-SE" sz="4000" dirty="0" err="1"/>
              <a:t>Own</a:t>
            </a:r>
            <a:r>
              <a:rPr lang="sv-SE" sz="4000" dirty="0"/>
              <a:t> </a:t>
            </a:r>
            <a:r>
              <a:rPr lang="sv-SE" sz="4000" dirty="0" err="1"/>
              <a:t>Parallel</a:t>
            </a:r>
            <a:r>
              <a:rPr lang="sv-SE" sz="4000" dirty="0"/>
              <a:t> </a:t>
            </a:r>
            <a:r>
              <a:rPr lang="sv-SE" sz="4000" dirty="0" err="1"/>
              <a:t>Executor</a:t>
            </a:r>
            <a:r>
              <a:rPr lang="sv-SE" sz="4000" dirty="0"/>
              <a:t> </a:t>
            </a:r>
            <a:r>
              <a:rPr lang="sv-SE" sz="4000" dirty="0" err="1"/>
              <a:t>with</a:t>
            </a:r>
            <a:r>
              <a:rPr lang="sv-SE" sz="4000" dirty="0"/>
              <a:t> JDBC</a:t>
            </a:r>
            <a:r>
              <a:rPr lang="mr-IN" sz="4000" dirty="0"/>
              <a:t>…</a:t>
            </a:r>
            <a:endParaRPr lang="sv-SE" sz="4000" dirty="0"/>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pic>
        <p:nvPicPr>
          <p:cNvPr id="6" name="Picture 5"/>
          <p:cNvPicPr>
            <a:picLocks noChangeAspect="1"/>
          </p:cNvPicPr>
          <p:nvPr/>
        </p:nvPicPr>
        <p:blipFill>
          <a:blip r:embed="rId4"/>
          <a:stretch>
            <a:fillRect/>
          </a:stretch>
        </p:blipFill>
        <p:spPr>
          <a:xfrm>
            <a:off x="2828650" y="1690688"/>
            <a:ext cx="6534700" cy="4247555"/>
          </a:xfrm>
          <a:prstGeom prst="rect">
            <a:avLst/>
          </a:prstGeom>
        </p:spPr>
      </p:pic>
    </p:spTree>
    <p:custDataLst>
      <p:tags r:id="rId1"/>
    </p:custDataLst>
    <p:extLst>
      <p:ext uri="{BB962C8B-B14F-4D97-AF65-F5344CB8AC3E}">
        <p14:creationId xmlns:p14="http://schemas.microsoft.com/office/powerpoint/2010/main" val="1939787582"/>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E1F72D-BE00-43AE-87CC-E4D054EDFC3A}"/>
              </a:ext>
            </a:extLst>
          </p:cNvPr>
          <p:cNvSpPr>
            <a:spLocks noGrp="1"/>
          </p:cNvSpPr>
          <p:nvPr>
            <p:ph type="title"/>
          </p:nvPr>
        </p:nvSpPr>
        <p:spPr/>
        <p:txBody>
          <a:bodyPr/>
          <a:lstStyle/>
          <a:p>
            <a:r>
              <a:rPr lang="sv-SE" dirty="0"/>
              <a:t>About Us</a:t>
            </a:r>
            <a:endParaRPr lang="en-US" dirty="0"/>
          </a:p>
        </p:txBody>
      </p:sp>
      <p:sp>
        <p:nvSpPr>
          <p:cNvPr id="5" name="textruta 6">
            <a:extLst>
              <a:ext uri="{FF2B5EF4-FFF2-40B4-BE49-F238E27FC236}">
                <a16:creationId xmlns:a16="http://schemas.microsoft.com/office/drawing/2014/main" xmlns="" id="{D6B9BD2F-23FD-4801-9DE9-22A044618E47}"/>
              </a:ext>
            </a:extLst>
          </p:cNvPr>
          <p:cNvSpPr txBox="1"/>
          <p:nvPr/>
        </p:nvSpPr>
        <p:spPr>
          <a:xfrm>
            <a:off x="8886919" y="1772816"/>
            <a:ext cx="2897713" cy="1569660"/>
          </a:xfrm>
          <a:prstGeom prst="rect">
            <a:avLst/>
          </a:prstGeom>
          <a:noFill/>
        </p:spPr>
        <p:txBody>
          <a:bodyPr wrap="square" rtlCol="0">
            <a:spAutoFit/>
          </a:bodyPr>
          <a:lstStyle/>
          <a:p>
            <a:r>
              <a:rPr lang="en-US" sz="2400" dirty="0">
                <a:latin typeface="+mj-lt"/>
                <a:ea typeface="+mj-ea"/>
                <a:cs typeface="+mj-cs"/>
              </a:rPr>
              <a:t>Emil </a:t>
            </a:r>
            <a:r>
              <a:rPr lang="en-US" sz="2400" dirty="0" err="1">
                <a:latin typeface="+mj-lt"/>
                <a:ea typeface="+mj-ea"/>
                <a:cs typeface="+mj-cs"/>
              </a:rPr>
              <a:t>Forslund</a:t>
            </a:r>
            <a:endParaRPr lang="en-US" sz="2400" dirty="0">
              <a:latin typeface="+mj-lt"/>
              <a:ea typeface="+mj-ea"/>
              <a:cs typeface="+mj-cs"/>
            </a:endParaRPr>
          </a:p>
          <a:p>
            <a:pPr marL="285750" indent="-285750">
              <a:buFont typeface="Arial" panose="020B0604020202020204" pitchFamily="34" charset="0"/>
              <a:buChar char="•"/>
            </a:pPr>
            <a:r>
              <a:rPr lang="en-US" dirty="0">
                <a:solidFill>
                  <a:schemeClr val="bg2">
                    <a:lumMod val="10000"/>
                  </a:schemeClr>
                </a:solidFill>
              </a:rPr>
              <a:t>Developer</a:t>
            </a:r>
          </a:p>
          <a:p>
            <a:pPr marL="285750" indent="-285750">
              <a:buFont typeface="Arial" panose="020B0604020202020204" pitchFamily="34" charset="0"/>
              <a:buChar char="•"/>
            </a:pPr>
            <a:r>
              <a:rPr lang="en-US" dirty="0">
                <a:solidFill>
                  <a:schemeClr val="bg2">
                    <a:lumMod val="10000"/>
                  </a:schemeClr>
                </a:solidFill>
              </a:rPr>
              <a:t>Palo Alto</a:t>
            </a:r>
          </a:p>
          <a:p>
            <a:pPr marL="285750" indent="-285750">
              <a:buFont typeface="Arial" panose="020B0604020202020204" pitchFamily="34" charset="0"/>
              <a:buChar char="•"/>
            </a:pPr>
            <a:r>
              <a:rPr lang="en-US" dirty="0">
                <a:solidFill>
                  <a:schemeClr val="bg2">
                    <a:lumMod val="10000"/>
                  </a:schemeClr>
                </a:solidFill>
              </a:rPr>
              <a:t>Java expert</a:t>
            </a:r>
          </a:p>
          <a:p>
            <a:pPr marL="285750" indent="-285750">
              <a:buFont typeface="Arial" panose="020B0604020202020204" pitchFamily="34" charset="0"/>
              <a:buChar char="•"/>
            </a:pPr>
            <a:r>
              <a:rPr lang="en-US" i="1" dirty="0">
                <a:solidFill>
                  <a:schemeClr val="bg2">
                    <a:lumMod val="10000"/>
                  </a:schemeClr>
                </a:solidFill>
              </a:rPr>
              <a:t>Age of Java</a:t>
            </a:r>
          </a:p>
        </p:txBody>
      </p:sp>
      <p:sp>
        <p:nvSpPr>
          <p:cNvPr id="6" name="textruta 5">
            <a:extLst>
              <a:ext uri="{FF2B5EF4-FFF2-40B4-BE49-F238E27FC236}">
                <a16:creationId xmlns:a16="http://schemas.microsoft.com/office/drawing/2014/main" xmlns="" id="{8B87EE77-8346-495F-AD71-9977B05D1FD1}"/>
              </a:ext>
            </a:extLst>
          </p:cNvPr>
          <p:cNvSpPr txBox="1"/>
          <p:nvPr/>
        </p:nvSpPr>
        <p:spPr>
          <a:xfrm>
            <a:off x="2855640" y="4365104"/>
            <a:ext cx="4104456" cy="1292662"/>
          </a:xfrm>
          <a:prstGeom prst="rect">
            <a:avLst/>
          </a:prstGeom>
          <a:noFill/>
        </p:spPr>
        <p:txBody>
          <a:bodyPr wrap="square" rtlCol="0">
            <a:spAutoFit/>
          </a:bodyPr>
          <a:lstStyle/>
          <a:p>
            <a:r>
              <a:rPr lang="en-US" sz="2400" dirty="0">
                <a:latin typeface="+mj-lt"/>
                <a:ea typeface="+mj-ea"/>
                <a:cs typeface="+mj-cs"/>
              </a:rPr>
              <a:t>Spire</a:t>
            </a:r>
          </a:p>
          <a:p>
            <a:pPr marL="285750" indent="-285750">
              <a:buFont typeface="Arial" panose="020B0604020202020204" pitchFamily="34" charset="0"/>
              <a:buChar char="•"/>
            </a:pPr>
            <a:r>
              <a:rPr lang="en-US" dirty="0">
                <a:solidFill>
                  <a:schemeClr val="bg2">
                    <a:lumMod val="10000"/>
                  </a:schemeClr>
                </a:solidFill>
              </a:rPr>
              <a:t>Speedment open-source mascot</a:t>
            </a:r>
          </a:p>
          <a:p>
            <a:pPr marL="285750" indent="-285750">
              <a:buFont typeface="Arial" panose="020B0604020202020204" pitchFamily="34" charset="0"/>
              <a:buChar char="•"/>
            </a:pPr>
            <a:r>
              <a:rPr lang="en-US" dirty="0">
                <a:solidFill>
                  <a:schemeClr val="bg2">
                    <a:lumMod val="10000"/>
                  </a:schemeClr>
                </a:solidFill>
              </a:rPr>
              <a:t>GitHub </a:t>
            </a:r>
          </a:p>
          <a:p>
            <a:pPr marL="285750" indent="-285750">
              <a:buFont typeface="Arial" panose="020B0604020202020204" pitchFamily="34" charset="0"/>
              <a:buChar char="•"/>
            </a:pPr>
            <a:r>
              <a:rPr lang="en-US" dirty="0">
                <a:solidFill>
                  <a:schemeClr val="bg2">
                    <a:lumMod val="10000"/>
                  </a:schemeClr>
                </a:solidFill>
              </a:rPr>
              <a:t>3 years of mascot experience</a:t>
            </a:r>
          </a:p>
        </p:txBody>
      </p:sp>
      <p:pic>
        <p:nvPicPr>
          <p:cNvPr id="7" name="Bildobjekt 9">
            <a:extLst>
              <a:ext uri="{FF2B5EF4-FFF2-40B4-BE49-F238E27FC236}">
                <a16:creationId xmlns:a16="http://schemas.microsoft.com/office/drawing/2014/main" xmlns="" id="{74B58A13-9F4D-4A5D-B841-6644A3710AF4}"/>
              </a:ext>
            </a:extLst>
          </p:cNvPr>
          <p:cNvPicPr>
            <a:picLocks noChangeAspect="1"/>
          </p:cNvPicPr>
          <p:nvPr/>
        </p:nvPicPr>
        <p:blipFill>
          <a:blip r:embed="rId2"/>
          <a:stretch>
            <a:fillRect/>
          </a:stretch>
        </p:blipFill>
        <p:spPr>
          <a:xfrm>
            <a:off x="6888088" y="1772816"/>
            <a:ext cx="1698780" cy="203853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8" name="Bildobjekt 10">
            <a:extLst>
              <a:ext uri="{FF2B5EF4-FFF2-40B4-BE49-F238E27FC236}">
                <a16:creationId xmlns:a16="http://schemas.microsoft.com/office/drawing/2014/main" xmlns="" id="{6D628BB2-AA5A-4D2D-9AF1-FE1E45A09939}"/>
              </a:ext>
            </a:extLst>
          </p:cNvPr>
          <p:cNvPicPr>
            <a:picLocks noChangeAspect="1"/>
          </p:cNvPicPr>
          <p:nvPr/>
        </p:nvPicPr>
        <p:blipFill>
          <a:blip r:embed="rId3"/>
          <a:stretch>
            <a:fillRect/>
          </a:stretch>
        </p:blipFill>
        <p:spPr>
          <a:xfrm>
            <a:off x="856809" y="1772816"/>
            <a:ext cx="1620180" cy="1944216"/>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9" name="Bildobjekt 11">
            <a:extLst>
              <a:ext uri="{FF2B5EF4-FFF2-40B4-BE49-F238E27FC236}">
                <a16:creationId xmlns:a16="http://schemas.microsoft.com/office/drawing/2014/main" xmlns="" id="{0EE47B09-15D9-401E-BEFA-D3503588D911}"/>
              </a:ext>
            </a:extLst>
          </p:cNvPr>
          <p:cNvPicPr>
            <a:picLocks noChangeAspect="1"/>
          </p:cNvPicPr>
          <p:nvPr/>
        </p:nvPicPr>
        <p:blipFill>
          <a:blip r:embed="rId4"/>
          <a:stretch>
            <a:fillRect/>
          </a:stretch>
        </p:blipFill>
        <p:spPr>
          <a:xfrm>
            <a:off x="837515" y="4437112"/>
            <a:ext cx="1638951" cy="1969535"/>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p:spPr>
      </p:pic>
      <p:sp>
        <p:nvSpPr>
          <p:cNvPr id="10" name="textruta 5">
            <a:extLst>
              <a:ext uri="{FF2B5EF4-FFF2-40B4-BE49-F238E27FC236}">
                <a16:creationId xmlns:a16="http://schemas.microsoft.com/office/drawing/2014/main" xmlns="" id="{284C3824-1417-4F62-BCC2-AC5BAAE36788}"/>
              </a:ext>
            </a:extLst>
          </p:cNvPr>
          <p:cNvSpPr txBox="1"/>
          <p:nvPr/>
        </p:nvSpPr>
        <p:spPr>
          <a:xfrm>
            <a:off x="2776722" y="1690688"/>
            <a:ext cx="3816423" cy="1846659"/>
          </a:xfrm>
          <a:prstGeom prst="rect">
            <a:avLst/>
          </a:prstGeom>
          <a:noFill/>
        </p:spPr>
        <p:txBody>
          <a:bodyPr wrap="square" rtlCol="0">
            <a:spAutoFit/>
          </a:bodyPr>
          <a:lstStyle/>
          <a:p>
            <a:r>
              <a:rPr lang="en-US" sz="2400" dirty="0">
                <a:latin typeface="+mj-lt"/>
                <a:ea typeface="+mj-ea"/>
                <a:cs typeface="+mj-cs"/>
              </a:rPr>
              <a:t>Per </a:t>
            </a:r>
            <a:r>
              <a:rPr lang="en-US" sz="2400" dirty="0" err="1">
                <a:latin typeface="+mj-lt"/>
                <a:ea typeface="+mj-ea"/>
                <a:cs typeface="+mj-cs"/>
              </a:rPr>
              <a:t>Minborg</a:t>
            </a:r>
            <a:endParaRPr lang="en-US" sz="2400" dirty="0">
              <a:latin typeface="+mj-lt"/>
              <a:ea typeface="+mj-ea"/>
              <a:cs typeface="+mj-cs"/>
            </a:endParaRPr>
          </a:p>
          <a:p>
            <a:pPr marL="285750" indent="-285750">
              <a:buFont typeface="Arial" panose="020B0604020202020204" pitchFamily="34" charset="0"/>
              <a:buChar char="•"/>
            </a:pPr>
            <a:r>
              <a:rPr lang="en-US" dirty="0">
                <a:solidFill>
                  <a:schemeClr val="bg2">
                    <a:lumMod val="10000"/>
                  </a:schemeClr>
                </a:solidFill>
              </a:rPr>
              <a:t>Entrepreneur</a:t>
            </a:r>
          </a:p>
          <a:p>
            <a:pPr marL="285750" indent="-285750">
              <a:buFont typeface="Arial" panose="020B0604020202020204" pitchFamily="34" charset="0"/>
              <a:buChar char="•"/>
            </a:pPr>
            <a:r>
              <a:rPr lang="en-US" dirty="0">
                <a:solidFill>
                  <a:schemeClr val="bg2">
                    <a:lumMod val="10000"/>
                  </a:schemeClr>
                </a:solidFill>
              </a:rPr>
              <a:t>+15 US Patent</a:t>
            </a:r>
          </a:p>
          <a:p>
            <a:pPr marL="285750" indent="-285750">
              <a:buFont typeface="Arial" panose="020B0604020202020204" pitchFamily="34" charset="0"/>
              <a:buChar char="•"/>
            </a:pPr>
            <a:r>
              <a:rPr lang="en-US" dirty="0">
                <a:solidFill>
                  <a:schemeClr val="bg2">
                    <a:lumMod val="10000"/>
                  </a:schemeClr>
                </a:solidFill>
              </a:rPr>
              <a:t>Java expert</a:t>
            </a:r>
          </a:p>
          <a:p>
            <a:pPr marL="285750" indent="-285750">
              <a:buFont typeface="Arial" panose="020B0604020202020204" pitchFamily="34" charset="0"/>
              <a:buChar char="•"/>
            </a:pPr>
            <a:r>
              <a:rPr lang="en-US" dirty="0">
                <a:solidFill>
                  <a:schemeClr val="bg2">
                    <a:lumMod val="10000"/>
                  </a:schemeClr>
                </a:solidFill>
              </a:rPr>
              <a:t>Palo Alto </a:t>
            </a:r>
          </a:p>
          <a:p>
            <a:pPr marL="285750" indent="-285750">
              <a:buFont typeface="Arial" panose="020B0604020202020204" pitchFamily="34" charset="0"/>
              <a:buChar char="•"/>
            </a:pPr>
            <a:r>
              <a:rPr lang="en-US" i="1" dirty="0" err="1">
                <a:solidFill>
                  <a:schemeClr val="bg2">
                    <a:lumMod val="10000"/>
                  </a:schemeClr>
                </a:solidFill>
              </a:rPr>
              <a:t>Minborg’s</a:t>
            </a:r>
            <a:r>
              <a:rPr lang="en-US" i="1" dirty="0">
                <a:solidFill>
                  <a:schemeClr val="bg2">
                    <a:lumMod val="10000"/>
                  </a:schemeClr>
                </a:solidFill>
              </a:rPr>
              <a:t> Java Pot</a:t>
            </a:r>
            <a:endParaRPr lang="sv-SE" i="1" dirty="0">
              <a:solidFill>
                <a:schemeClr val="bg2">
                  <a:lumMod val="10000"/>
                </a:schemeClr>
              </a:solidFill>
            </a:endParaRPr>
          </a:p>
        </p:txBody>
      </p:sp>
    </p:spTree>
    <p:extLst>
      <p:ext uri="{BB962C8B-B14F-4D97-AF65-F5344CB8AC3E}">
        <p14:creationId xmlns:p14="http://schemas.microsoft.com/office/powerpoint/2010/main" val="5752216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smtClean="0"/>
              <a:t>JShell</a:t>
            </a:r>
            <a:r>
              <a:rPr lang="sv-SE" dirty="0" smtClean="0"/>
              <a:t> Demo</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normAutofit/>
          </a:bodyPr>
          <a:lstStyle/>
          <a:p>
            <a:pPr marL="0" indent="0">
              <a:buNone/>
            </a:pPr>
            <a:endParaRPr lang="en-GB" sz="3600" dirty="0">
              <a:latin typeface="Consolas" charset="0"/>
              <a:ea typeface="Consolas" charset="0"/>
              <a:cs typeface="Consolas" charset="0"/>
            </a:endParaRPr>
          </a:p>
          <a:p>
            <a:pPr marL="0" indent="0">
              <a:buNone/>
            </a:pPr>
            <a:endParaRPr lang="en-GB" sz="3600" dirty="0">
              <a:latin typeface="Consolas" charset="0"/>
              <a:ea typeface="Consolas" charset="0"/>
              <a:cs typeface="Consolas" charset="0"/>
            </a:endParaRPr>
          </a:p>
          <a:p>
            <a:pPr marL="0" indent="0">
              <a:buNone/>
            </a:pPr>
            <a:r>
              <a:rPr lang="en-GB" sz="3600" dirty="0">
                <a:latin typeface="Consolas" charset="0"/>
                <a:ea typeface="Consolas" charset="0"/>
                <a:cs typeface="Consolas" charset="0"/>
              </a:rPr>
              <a:t> </a:t>
            </a:r>
          </a:p>
          <a:p>
            <a:pPr marL="0" indent="0">
              <a:buNone/>
            </a:pPr>
            <a:endParaRPr lang="en-GB" sz="3600" dirty="0">
              <a:latin typeface="Consolas" charset="0"/>
              <a:ea typeface="Consolas" charset="0"/>
              <a:cs typeface="Consolas" charset="0"/>
            </a:endParaRPr>
          </a:p>
          <a:p>
            <a:pPr marL="0" indent="0">
              <a:buNone/>
            </a:pPr>
            <a:endParaRPr lang="sv-SE" sz="3600" dirty="0">
              <a:latin typeface="Consolas" charset="0"/>
              <a:ea typeface="Consolas" charset="0"/>
              <a:cs typeface="Consolas"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5600" y="1825625"/>
            <a:ext cx="7636516" cy="3768854"/>
          </a:xfrm>
          <a:prstGeom prst="rect">
            <a:avLst/>
          </a:prstGeom>
        </p:spPr>
      </p:pic>
    </p:spTree>
    <p:extLst>
      <p:ext uri="{BB962C8B-B14F-4D97-AF65-F5344CB8AC3E}">
        <p14:creationId xmlns:p14="http://schemas.microsoft.com/office/powerpoint/2010/main" val="9395969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Expressing Queries as Streams</a:t>
            </a:r>
            <a:endParaRPr lang="sv-SE" dirty="0"/>
          </a:p>
        </p:txBody>
      </p:sp>
      <p:sp>
        <p:nvSpPr>
          <p:cNvPr id="4" name="Content Placeholder 3"/>
          <p:cNvSpPr>
            <a:spLocks noGrp="1"/>
          </p:cNvSpPr>
          <p:nvPr>
            <p:ph idx="1"/>
          </p:nvPr>
        </p:nvSpPr>
        <p:spPr>
          <a:xfrm>
            <a:off x="695400" y="2492896"/>
            <a:ext cx="11233248" cy="2952328"/>
          </a:xfrm>
        </p:spPr>
        <p:txBody>
          <a:bodyPr>
            <a:noAutofit/>
          </a:bodyPr>
          <a:lstStyle/>
          <a:p>
            <a:pPr marL="0" indent="0">
              <a:lnSpc>
                <a:spcPct val="100000"/>
              </a:lnSpc>
              <a:spcBef>
                <a:spcPts val="0"/>
              </a:spcBef>
              <a:buNone/>
            </a:pPr>
            <a:r>
              <a:rPr lang="en-US" sz="3600" dirty="0" err="1">
                <a:latin typeface="Consolas" panose="020B0609020204030204" pitchFamily="49" charset="0"/>
              </a:rPr>
              <a:t>films.stream</a:t>
            </a:r>
            <a:r>
              <a:rPr lang="en-US" sz="3600" dirty="0">
                <a:latin typeface="Consolas" panose="020B0609020204030204" pitchFamily="49" charset="0"/>
              </a:rPr>
              <a:t>()</a:t>
            </a:r>
          </a:p>
          <a:p>
            <a:pPr marL="0" indent="0">
              <a:lnSpc>
                <a:spcPct val="100000"/>
              </a:lnSpc>
              <a:spcBef>
                <a:spcPts val="0"/>
              </a:spcBef>
              <a:buNone/>
            </a:pPr>
            <a:r>
              <a:rPr lang="en-US" sz="3600" dirty="0">
                <a:latin typeface="Consolas" panose="020B0609020204030204" pitchFamily="49" charset="0"/>
              </a:rPr>
              <a:t>    .</a:t>
            </a:r>
            <a:r>
              <a:rPr lang="en-US" sz="3600" dirty="0" smtClean="0">
                <a:latin typeface="Consolas" panose="020B0609020204030204" pitchFamily="49" charset="0"/>
              </a:rPr>
              <a:t>filter(</a:t>
            </a:r>
            <a:r>
              <a:rPr lang="en-US" sz="3600" dirty="0" err="1" smtClean="0">
                <a:latin typeface="Consolas" panose="020B0609020204030204" pitchFamily="49" charset="0"/>
              </a:rPr>
              <a:t>Film.RATING.equal</a:t>
            </a:r>
            <a:r>
              <a:rPr lang="en-US" sz="3600" dirty="0" smtClean="0">
                <a:latin typeface="Consolas" panose="020B0609020204030204" pitchFamily="49" charset="0"/>
              </a:rPr>
              <a:t>(Rating.PG13))</a:t>
            </a:r>
            <a:endParaRPr lang="en-US" sz="3600" dirty="0">
              <a:latin typeface="Consolas" panose="020B0609020204030204" pitchFamily="49" charset="0"/>
            </a:endParaRPr>
          </a:p>
          <a:p>
            <a:pPr marL="0" indent="0">
              <a:lnSpc>
                <a:spcPct val="100000"/>
              </a:lnSpc>
              <a:spcBef>
                <a:spcPts val="0"/>
              </a:spcBef>
              <a:buNone/>
            </a:pPr>
            <a:r>
              <a:rPr lang="en-US" sz="3600" dirty="0">
                <a:latin typeface="Consolas" panose="020B0609020204030204" pitchFamily="49" charset="0"/>
              </a:rPr>
              <a:t>    .filter(</a:t>
            </a:r>
            <a:r>
              <a:rPr lang="en-US" sz="3600" dirty="0" err="1">
                <a:latin typeface="Consolas" panose="020B0609020204030204" pitchFamily="49" charset="0"/>
              </a:rPr>
              <a:t>Film.LENGTH.greaterThan</a:t>
            </a:r>
            <a:r>
              <a:rPr lang="en-US" sz="3600" dirty="0">
                <a:latin typeface="Consolas" panose="020B0609020204030204" pitchFamily="49" charset="0"/>
              </a:rPr>
              <a:t>(75))</a:t>
            </a:r>
          </a:p>
          <a:p>
            <a:pPr marL="0" indent="0">
              <a:lnSpc>
                <a:spcPct val="100000"/>
              </a:lnSpc>
              <a:spcBef>
                <a:spcPts val="0"/>
              </a:spcBef>
              <a:buNone/>
            </a:pPr>
            <a:r>
              <a:rPr lang="en-US" sz="3600" dirty="0">
                <a:latin typeface="Consolas" panose="020B0609020204030204" pitchFamily="49" charset="0"/>
              </a:rPr>
              <a:t>    .count();</a:t>
            </a:r>
            <a:endParaRPr lang="sv-SE" sz="3600" dirty="0">
              <a:latin typeface="Consolas" panose="020B0609020204030204" pitchFamily="49" charset="0"/>
            </a:endParaRPr>
          </a:p>
        </p:txBody>
      </p:sp>
      <p:cxnSp>
        <p:nvCxnSpPr>
          <p:cNvPr id="6" name="Straight Connector 5"/>
          <p:cNvCxnSpPr/>
          <p:nvPr/>
        </p:nvCxnSpPr>
        <p:spPr>
          <a:xfrm flipH="1" flipV="1">
            <a:off x="3083557" y="2131604"/>
            <a:ext cx="360040" cy="43204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955540" y="1670157"/>
            <a:ext cx="3132348" cy="461665"/>
          </a:xfrm>
          <a:prstGeom prst="rect">
            <a:avLst/>
          </a:prstGeom>
          <a:noFill/>
        </p:spPr>
        <p:txBody>
          <a:bodyPr wrap="square" lIns="0" rtlCol="0">
            <a:spAutoFit/>
          </a:bodyPr>
          <a:lstStyle/>
          <a:p>
            <a:r>
              <a:rPr lang="en-US" sz="2400" b="1" dirty="0">
                <a:latin typeface="+mn-lt"/>
              </a:rPr>
              <a:t>Standard Stream API</a:t>
            </a:r>
            <a:endParaRPr lang="sv-SE" sz="2400" b="1" dirty="0">
              <a:latin typeface="+mn-lt"/>
            </a:endParaRPr>
          </a:p>
        </p:txBody>
      </p:sp>
      <p:sp>
        <p:nvSpPr>
          <p:cNvPr id="12" name="TextBox 11"/>
          <p:cNvSpPr txBox="1"/>
          <p:nvPr/>
        </p:nvSpPr>
        <p:spPr>
          <a:xfrm>
            <a:off x="1141318" y="5346918"/>
            <a:ext cx="4234601" cy="461665"/>
          </a:xfrm>
          <a:prstGeom prst="rect">
            <a:avLst/>
          </a:prstGeom>
          <a:noFill/>
        </p:spPr>
        <p:txBody>
          <a:bodyPr wrap="square" lIns="0" rtlCol="0">
            <a:spAutoFit/>
          </a:bodyPr>
          <a:lstStyle/>
          <a:p>
            <a:r>
              <a:rPr lang="en-US" sz="2400" b="1" dirty="0">
                <a:latin typeface="+mn-lt"/>
              </a:rPr>
              <a:t>Only 1 value is loaded from DB</a:t>
            </a:r>
            <a:endParaRPr lang="sv-SE" sz="2400" b="1" dirty="0">
              <a:latin typeface="+mn-lt"/>
            </a:endParaRPr>
          </a:p>
        </p:txBody>
      </p:sp>
      <p:cxnSp>
        <p:nvCxnSpPr>
          <p:cNvPr id="14" name="Straight Connector 13"/>
          <p:cNvCxnSpPr/>
          <p:nvPr/>
        </p:nvCxnSpPr>
        <p:spPr>
          <a:xfrm flipV="1">
            <a:off x="2663510" y="4797152"/>
            <a:ext cx="458029" cy="498996"/>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888088" y="2563652"/>
            <a:ext cx="186363" cy="35912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384032" y="2094031"/>
            <a:ext cx="2592288" cy="461665"/>
          </a:xfrm>
          <a:prstGeom prst="rect">
            <a:avLst/>
          </a:prstGeom>
          <a:noFill/>
        </p:spPr>
        <p:txBody>
          <a:bodyPr wrap="square" lIns="0" rtlCol="0">
            <a:spAutoFit/>
          </a:bodyPr>
          <a:lstStyle>
            <a:defPPr>
              <a:defRPr lang="en-US"/>
            </a:defPPr>
            <a:lvl1pPr>
              <a:defRPr b="1">
                <a:latin typeface="+mn-lt"/>
              </a:defRPr>
            </a:lvl1pPr>
          </a:lstStyle>
          <a:p>
            <a:r>
              <a:rPr lang="en-US" sz="2400" dirty="0"/>
              <a:t>Full Type-Safety</a:t>
            </a:r>
            <a:endParaRPr lang="sv-SE" sz="2400" dirty="0"/>
          </a:p>
        </p:txBody>
      </p:sp>
      <p:sp>
        <p:nvSpPr>
          <p:cNvPr id="17" name="Thought Bubble: Cloud 16"/>
          <p:cNvSpPr/>
          <p:nvPr/>
        </p:nvSpPr>
        <p:spPr>
          <a:xfrm rot="21279211" flipV="1">
            <a:off x="6315102" y="4454323"/>
            <a:ext cx="5571037" cy="1815419"/>
          </a:xfrm>
          <a:prstGeom prst="cloudCallout">
            <a:avLst>
              <a:gd name="adj1" fmla="val -12135"/>
              <a:gd name="adj2" fmla="val 3965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1" name="TextBox 20"/>
          <p:cNvSpPr txBox="1"/>
          <p:nvPr/>
        </p:nvSpPr>
        <p:spPr>
          <a:xfrm>
            <a:off x="7248128" y="4834631"/>
            <a:ext cx="4320479" cy="1384995"/>
          </a:xfrm>
          <a:prstGeom prst="rect">
            <a:avLst/>
          </a:prstGeom>
          <a:noFill/>
        </p:spPr>
        <p:txBody>
          <a:bodyPr wrap="square" lIns="0" rtlCol="0">
            <a:spAutoFit/>
          </a:bodyPr>
          <a:lstStyle/>
          <a:p>
            <a:r>
              <a:rPr lang="en-US" dirty="0">
                <a:solidFill>
                  <a:schemeClr val="bg2">
                    <a:lumMod val="10000"/>
                  </a:schemeClr>
                </a:solidFill>
                <a:latin typeface="Consolas" panose="020B0609020204030204" pitchFamily="49" charset="0"/>
              </a:rPr>
              <a:t>SELECT COUNT(*) FROM ’film'</a:t>
            </a:r>
          </a:p>
          <a:p>
            <a:r>
              <a:rPr lang="en-US" dirty="0">
                <a:solidFill>
                  <a:schemeClr val="bg2">
                    <a:lumMod val="10000"/>
                  </a:schemeClr>
                </a:solidFill>
                <a:latin typeface="Consolas" panose="020B0609020204030204" pitchFamily="49" charset="0"/>
              </a:rPr>
              <a:t>    WHERE ’rating' = ‘PG-13’</a:t>
            </a:r>
            <a:br>
              <a:rPr lang="en-US" dirty="0">
                <a:solidFill>
                  <a:schemeClr val="bg2">
                    <a:lumMod val="10000"/>
                  </a:schemeClr>
                </a:solidFill>
                <a:latin typeface="Consolas" panose="020B0609020204030204" pitchFamily="49" charset="0"/>
              </a:rPr>
            </a:br>
            <a:r>
              <a:rPr lang="en-US" dirty="0">
                <a:solidFill>
                  <a:schemeClr val="bg2">
                    <a:lumMod val="10000"/>
                  </a:schemeClr>
                </a:solidFill>
                <a:latin typeface="Consolas" panose="020B0609020204030204" pitchFamily="49" charset="0"/>
              </a:rPr>
              <a:t>        COLLATE utf8_bin</a:t>
            </a:r>
          </a:p>
          <a:p>
            <a:r>
              <a:rPr lang="en-US" dirty="0">
                <a:solidFill>
                  <a:schemeClr val="bg2">
                    <a:lumMod val="10000"/>
                  </a:schemeClr>
                </a:solidFill>
                <a:latin typeface="Consolas" panose="020B0609020204030204" pitchFamily="49" charset="0"/>
              </a:rPr>
              <a:t>    AND ’length' &gt; 75;</a:t>
            </a:r>
          </a:p>
          <a:p>
            <a:r>
              <a:rPr lang="en-US" sz="1200" dirty="0">
                <a:solidFill>
                  <a:schemeClr val="bg2">
                    <a:lumMod val="10000"/>
                  </a:schemeClr>
                </a:solidFill>
                <a:latin typeface="Consolas" panose="020B0609020204030204" pitchFamily="49" charset="0"/>
              </a:rPr>
              <a:t> </a:t>
            </a:r>
            <a:endParaRPr lang="sv-SE" sz="1200" dirty="0">
              <a:solidFill>
                <a:schemeClr val="bg2">
                  <a:lumMod val="10000"/>
                </a:schemeClr>
              </a:solidFill>
              <a:latin typeface="Consolas" panose="020B0609020204030204" pitchFamily="49" charset="0"/>
            </a:endParaRPr>
          </a:p>
        </p:txBody>
      </p:sp>
      <p:sp>
        <p:nvSpPr>
          <p:cNvPr id="16" name="Thought Bubble: Cloud 16"/>
          <p:cNvSpPr/>
          <p:nvPr/>
        </p:nvSpPr>
        <p:spPr>
          <a:xfrm rot="21279211" flipV="1">
            <a:off x="767860" y="4525078"/>
            <a:ext cx="5571037" cy="1815419"/>
          </a:xfrm>
          <a:prstGeom prst="cloudCallout">
            <a:avLst>
              <a:gd name="adj1" fmla="val -12135"/>
              <a:gd name="adj2" fmla="val 3965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TextBox 17"/>
          <p:cNvSpPr txBox="1"/>
          <p:nvPr/>
        </p:nvSpPr>
        <p:spPr>
          <a:xfrm>
            <a:off x="1653845" y="4834631"/>
            <a:ext cx="4320479" cy="1384995"/>
          </a:xfrm>
          <a:prstGeom prst="rect">
            <a:avLst/>
          </a:prstGeom>
          <a:noFill/>
        </p:spPr>
        <p:txBody>
          <a:bodyPr wrap="square" lIns="0" rtlCol="0">
            <a:spAutoFit/>
          </a:bodyPr>
          <a:lstStyle/>
          <a:p>
            <a:r>
              <a:rPr lang="en-US" dirty="0">
                <a:solidFill>
                  <a:schemeClr val="bg2">
                    <a:lumMod val="10000"/>
                  </a:schemeClr>
                </a:solidFill>
                <a:latin typeface="Consolas" panose="020B0609020204030204" pitchFamily="49" charset="0"/>
              </a:rPr>
              <a:t>SELECT COUNT(*) FROM ’film'</a:t>
            </a:r>
          </a:p>
          <a:p>
            <a:r>
              <a:rPr lang="en-US" dirty="0">
                <a:solidFill>
                  <a:schemeClr val="bg2">
                    <a:lumMod val="10000"/>
                  </a:schemeClr>
                </a:solidFill>
                <a:latin typeface="Consolas" panose="020B0609020204030204" pitchFamily="49" charset="0"/>
              </a:rPr>
              <a:t>    WHERE </a:t>
            </a:r>
            <a:r>
              <a:rPr lang="en-US" dirty="0" smtClean="0">
                <a:solidFill>
                  <a:schemeClr val="bg2">
                    <a:lumMod val="10000"/>
                  </a:schemeClr>
                </a:solidFill>
                <a:latin typeface="Consolas" panose="020B0609020204030204" pitchFamily="49" charset="0"/>
              </a:rPr>
              <a:t>’rating’::</a:t>
            </a:r>
            <a:r>
              <a:rPr lang="en-US" dirty="0" err="1" smtClean="0">
                <a:solidFill>
                  <a:schemeClr val="bg2">
                    <a:lumMod val="10000"/>
                  </a:schemeClr>
                </a:solidFill>
                <a:latin typeface="Consolas" panose="020B0609020204030204" pitchFamily="49" charset="0"/>
              </a:rPr>
              <a:t>bytea</a:t>
            </a:r>
            <a:r>
              <a:rPr lang="en-US" dirty="0" smtClean="0">
                <a:solidFill>
                  <a:schemeClr val="bg2">
                    <a:lumMod val="10000"/>
                  </a:schemeClr>
                </a:solidFill>
                <a:latin typeface="Consolas" panose="020B0609020204030204" pitchFamily="49" charset="0"/>
              </a:rPr>
              <a:t> </a:t>
            </a:r>
            <a:r>
              <a:rPr lang="en-US" dirty="0">
                <a:solidFill>
                  <a:schemeClr val="bg2">
                    <a:lumMod val="10000"/>
                  </a:schemeClr>
                </a:solidFill>
                <a:latin typeface="Consolas" panose="020B0609020204030204" pitchFamily="49" charset="0"/>
              </a:rPr>
              <a:t>= </a:t>
            </a:r>
            <a:r>
              <a:rPr lang="en-US" dirty="0" smtClean="0">
                <a:solidFill>
                  <a:schemeClr val="bg2">
                    <a:lumMod val="10000"/>
                  </a:schemeClr>
                </a:solidFill>
                <a:latin typeface="Consolas" panose="020B0609020204030204" pitchFamily="49" charset="0"/>
              </a:rPr>
              <a:t/>
            </a:r>
            <a:br>
              <a:rPr lang="en-US" dirty="0" smtClean="0">
                <a:solidFill>
                  <a:schemeClr val="bg2">
                    <a:lumMod val="10000"/>
                  </a:schemeClr>
                </a:solidFill>
                <a:latin typeface="Consolas" panose="020B0609020204030204" pitchFamily="49" charset="0"/>
              </a:rPr>
            </a:br>
            <a:r>
              <a:rPr lang="en-US" dirty="0" smtClean="0">
                <a:solidFill>
                  <a:schemeClr val="bg2">
                    <a:lumMod val="10000"/>
                  </a:schemeClr>
                </a:solidFill>
                <a:latin typeface="Consolas" panose="020B0609020204030204" pitchFamily="49" charset="0"/>
              </a:rPr>
              <a:t>      ‘</a:t>
            </a:r>
            <a:r>
              <a:rPr lang="en-US" dirty="0">
                <a:solidFill>
                  <a:schemeClr val="bg2">
                    <a:lumMod val="10000"/>
                  </a:schemeClr>
                </a:solidFill>
                <a:latin typeface="Consolas" panose="020B0609020204030204" pitchFamily="49" charset="0"/>
              </a:rPr>
              <a:t>PG-13</a:t>
            </a:r>
            <a:r>
              <a:rPr lang="en-US" dirty="0" smtClean="0">
                <a:solidFill>
                  <a:schemeClr val="bg2">
                    <a:lumMod val="10000"/>
                  </a:schemeClr>
                </a:solidFill>
                <a:latin typeface="Consolas" panose="020B0609020204030204" pitchFamily="49" charset="0"/>
              </a:rPr>
              <a:t>’::</a:t>
            </a:r>
            <a:r>
              <a:rPr lang="en-US" dirty="0" err="1" smtClean="0">
                <a:solidFill>
                  <a:schemeClr val="bg2">
                    <a:lumMod val="10000"/>
                  </a:schemeClr>
                </a:solidFill>
                <a:latin typeface="Consolas" panose="020B0609020204030204" pitchFamily="49" charset="0"/>
              </a:rPr>
              <a:t>bytea</a:t>
            </a:r>
            <a:r>
              <a:rPr lang="en-US" dirty="0">
                <a:solidFill>
                  <a:schemeClr val="bg2">
                    <a:lumMod val="10000"/>
                  </a:schemeClr>
                </a:solidFill>
                <a:latin typeface="Consolas" panose="020B0609020204030204" pitchFamily="49" charset="0"/>
              </a:rPr>
              <a:t/>
            </a:r>
            <a:br>
              <a:rPr lang="en-US" dirty="0">
                <a:solidFill>
                  <a:schemeClr val="bg2">
                    <a:lumMod val="10000"/>
                  </a:schemeClr>
                </a:solidFill>
                <a:latin typeface="Consolas" panose="020B0609020204030204" pitchFamily="49" charset="0"/>
              </a:rPr>
            </a:br>
            <a:r>
              <a:rPr lang="en-US" dirty="0" smtClean="0">
                <a:solidFill>
                  <a:schemeClr val="bg2">
                    <a:lumMod val="10000"/>
                  </a:schemeClr>
                </a:solidFill>
                <a:latin typeface="Consolas" panose="020B0609020204030204" pitchFamily="49" charset="0"/>
              </a:rPr>
              <a:t>    </a:t>
            </a:r>
            <a:r>
              <a:rPr lang="en-US" dirty="0">
                <a:solidFill>
                  <a:schemeClr val="bg2">
                    <a:lumMod val="10000"/>
                  </a:schemeClr>
                </a:solidFill>
                <a:latin typeface="Consolas" panose="020B0609020204030204" pitchFamily="49" charset="0"/>
              </a:rPr>
              <a:t>AND ’length' &gt; 75;</a:t>
            </a:r>
          </a:p>
          <a:p>
            <a:r>
              <a:rPr lang="en-US" sz="1200" dirty="0">
                <a:solidFill>
                  <a:schemeClr val="bg2">
                    <a:lumMod val="10000"/>
                  </a:schemeClr>
                </a:solidFill>
                <a:latin typeface="Consolas" panose="020B0609020204030204" pitchFamily="49" charset="0"/>
              </a:rPr>
              <a:t> </a:t>
            </a:r>
            <a:endParaRPr lang="sv-SE" sz="1200" dirty="0">
              <a:solidFill>
                <a:schemeClr val="bg2">
                  <a:lumMod val="10000"/>
                </a:schemeClr>
              </a:solidFill>
              <a:latin typeface="Consolas" panose="020B0609020204030204" pitchFamily="49" charset="0"/>
            </a:endParaRPr>
          </a:p>
        </p:txBody>
      </p:sp>
    </p:spTree>
    <p:extLst>
      <p:ext uri="{BB962C8B-B14F-4D97-AF65-F5344CB8AC3E}">
        <p14:creationId xmlns:p14="http://schemas.microsoft.com/office/powerpoint/2010/main" val="1246217666"/>
      </p:ext>
    </p:extLst>
  </p:cSld>
  <p:clrMapOvr>
    <a:masterClrMapping/>
  </p:clrMapOvr>
  <mc:AlternateContent xmlns:mc="http://schemas.openxmlformats.org/markup-compatibility/2006" xmlns:p14="http://schemas.microsoft.com/office/powerpoint/2010/main">
    <mc:Choice Requires="p14">
      <p:transition spd="slow" p14:dur="2000" advTm="105"/>
    </mc:Choice>
    <mc:Fallback xmlns="">
      <p:transition spd="slow" advTm="10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7" grpId="0" animBg="1"/>
      <p:bldP spid="21" grpId="0"/>
      <p:bldP spid="16" grpId="0" animBg="1"/>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Querying the </a:t>
            </a:r>
            <a:r>
              <a:rPr lang="sv-SE" dirty="0" err="1"/>
              <a:t>Database</a:t>
            </a:r>
            <a:r>
              <a:rPr lang="sv-SE" dirty="0"/>
              <a:t> </a:t>
            </a:r>
            <a:r>
              <a:rPr lang="sv-SE" dirty="0" err="1"/>
              <a:t>Using</a:t>
            </a:r>
            <a:r>
              <a:rPr lang="sv-SE" dirty="0"/>
              <a:t> Streams</a:t>
            </a:r>
          </a:p>
        </p:txBody>
      </p:sp>
      <p:sp>
        <p:nvSpPr>
          <p:cNvPr id="5" name="Rounded Rectangle 4"/>
          <p:cNvSpPr/>
          <p:nvPr/>
        </p:nvSpPr>
        <p:spPr>
          <a:xfrm>
            <a:off x="3287688" y="1789756"/>
            <a:ext cx="554461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 FROM ’film'</a:t>
            </a:r>
          </a:p>
        </p:txBody>
      </p:sp>
      <p:sp>
        <p:nvSpPr>
          <p:cNvPr id="6" name="Rounded Rectangle 5"/>
          <p:cNvSpPr/>
          <p:nvPr/>
        </p:nvSpPr>
        <p:spPr>
          <a:xfrm>
            <a:off x="3287688" y="3297480"/>
            <a:ext cx="5544616" cy="671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latin typeface="Consolas" panose="020B0609020204030204" pitchFamily="49" charset="0"/>
              </a:rPr>
              <a:t>Film.RATING.equal</a:t>
            </a:r>
            <a:r>
              <a:rPr lang="en-US" dirty="0" smtClean="0">
                <a:latin typeface="Consolas" panose="020B0609020204030204" pitchFamily="49" charset="0"/>
              </a:rPr>
              <a:t>(Rating.PG13)</a:t>
            </a:r>
            <a:endParaRPr lang="en-US" dirty="0"/>
          </a:p>
        </p:txBody>
      </p:sp>
      <p:sp>
        <p:nvSpPr>
          <p:cNvPr id="7" name="Rounded Rectangle 6"/>
          <p:cNvSpPr/>
          <p:nvPr/>
        </p:nvSpPr>
        <p:spPr>
          <a:xfrm>
            <a:off x="3287688" y="4193704"/>
            <a:ext cx="5544616" cy="684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rPr>
              <a:t>Film.LENGTH.greaterThan</a:t>
            </a:r>
            <a:r>
              <a:rPr lang="en-US" dirty="0">
                <a:latin typeface="Consolas" panose="020B0609020204030204" pitchFamily="49" charset="0"/>
              </a:rPr>
              <a:t>(75)</a:t>
            </a:r>
            <a:endParaRPr lang="en-US" dirty="0"/>
          </a:p>
        </p:txBody>
      </p:sp>
      <p:sp>
        <p:nvSpPr>
          <p:cNvPr id="8" name="Rounded Rectangle 7"/>
          <p:cNvSpPr/>
          <p:nvPr/>
        </p:nvSpPr>
        <p:spPr>
          <a:xfrm>
            <a:off x="3279714" y="5201816"/>
            <a:ext cx="5544616" cy="67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count()</a:t>
            </a:r>
            <a:endParaRPr lang="en-US" dirty="0"/>
          </a:p>
        </p:txBody>
      </p:sp>
      <p:sp>
        <p:nvSpPr>
          <p:cNvPr id="9" name="Rounded Rectangle 8"/>
          <p:cNvSpPr/>
          <p:nvPr/>
        </p:nvSpPr>
        <p:spPr>
          <a:xfrm>
            <a:off x="2639616" y="2249488"/>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0" name="Rounded Rectangle 9"/>
          <p:cNvSpPr/>
          <p:nvPr/>
        </p:nvSpPr>
        <p:spPr>
          <a:xfrm>
            <a:off x="2639616" y="3449899"/>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1" name="Rounded Rectangle 10"/>
          <p:cNvSpPr/>
          <p:nvPr/>
        </p:nvSpPr>
        <p:spPr>
          <a:xfrm>
            <a:off x="2639616" y="4349945"/>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2" name="Rounded Rectangle 11"/>
          <p:cNvSpPr/>
          <p:nvPr/>
        </p:nvSpPr>
        <p:spPr>
          <a:xfrm>
            <a:off x="2668797" y="5345832"/>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p>
        </p:txBody>
      </p:sp>
      <p:sp>
        <p:nvSpPr>
          <p:cNvPr id="13" name="Down Arrow 12"/>
          <p:cNvSpPr/>
          <p:nvPr/>
        </p:nvSpPr>
        <p:spPr>
          <a:xfrm>
            <a:off x="1055440" y="2420888"/>
            <a:ext cx="864096" cy="309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23392" y="1986702"/>
            <a:ext cx="1757373" cy="369332"/>
          </a:xfrm>
          <a:prstGeom prst="rect">
            <a:avLst/>
          </a:prstGeom>
          <a:noFill/>
        </p:spPr>
        <p:txBody>
          <a:bodyPr wrap="square" rtlCol="0">
            <a:spAutoFit/>
          </a:bodyPr>
          <a:lstStyle/>
          <a:p>
            <a:pPr algn="ctr"/>
            <a:r>
              <a:rPr lang="en-US" dirty="0"/>
              <a:t>Pipeline</a:t>
            </a:r>
          </a:p>
        </p:txBody>
      </p:sp>
    </p:spTree>
    <p:extLst>
      <p:ext uri="{BB962C8B-B14F-4D97-AF65-F5344CB8AC3E}">
        <p14:creationId xmlns:p14="http://schemas.microsoft.com/office/powerpoint/2010/main" val="709913229"/>
      </p:ext>
    </p:extLst>
  </p:cSld>
  <p:clrMapOvr>
    <a:masterClrMapping/>
  </p:clrMapOvr>
  <mc:AlternateContent xmlns:mc="http://schemas.openxmlformats.org/markup-compatibility/2006" xmlns:p14="http://schemas.microsoft.com/office/powerpoint/2010/main">
    <mc:Choice Requires="p14">
      <p:transition spd="slow" p14:dur="2000" advTm="23"/>
    </mc:Choice>
    <mc:Fallback xmlns="">
      <p:transition spd="slow" advTm="23"/>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Querying the </a:t>
            </a:r>
            <a:r>
              <a:rPr lang="sv-SE" dirty="0" err="1"/>
              <a:t>Database</a:t>
            </a:r>
            <a:r>
              <a:rPr lang="sv-SE" dirty="0"/>
              <a:t> </a:t>
            </a:r>
            <a:r>
              <a:rPr lang="sv-SE" dirty="0" err="1"/>
              <a:t>Using</a:t>
            </a:r>
            <a:r>
              <a:rPr lang="sv-SE" dirty="0"/>
              <a:t> Streams</a:t>
            </a:r>
          </a:p>
        </p:txBody>
      </p:sp>
      <p:sp>
        <p:nvSpPr>
          <p:cNvPr id="5" name="Rounded Rectangle 4"/>
          <p:cNvSpPr/>
          <p:nvPr/>
        </p:nvSpPr>
        <p:spPr>
          <a:xfrm>
            <a:off x="3287688" y="1789756"/>
            <a:ext cx="554461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 FROM ’film'</a:t>
            </a:r>
          </a:p>
          <a:p>
            <a:pPr algn="ctr"/>
            <a:r>
              <a:rPr lang="en-US" dirty="0"/>
              <a:t>WHERE ’rating' = ‘PG-13’ </a:t>
            </a:r>
            <a:r>
              <a:rPr lang="sv-SE" dirty="0">
                <a:latin typeface="Consolas" panose="020B0609020204030204" pitchFamily="49" charset="0"/>
              </a:rPr>
              <a:t>COLLATE utf8_bin</a:t>
            </a:r>
            <a:endParaRPr lang="en-US" dirty="0"/>
          </a:p>
        </p:txBody>
      </p:sp>
      <p:sp>
        <p:nvSpPr>
          <p:cNvPr id="6" name="Rounded Rectangle 5"/>
          <p:cNvSpPr/>
          <p:nvPr/>
        </p:nvSpPr>
        <p:spPr>
          <a:xfrm>
            <a:off x="3287688" y="3297480"/>
            <a:ext cx="5544616" cy="6710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rPr>
              <a:t>Film.RATING.equal</a:t>
            </a:r>
            <a:r>
              <a:rPr lang="en-US" dirty="0">
                <a:latin typeface="Consolas" panose="020B0609020204030204" pitchFamily="49" charset="0"/>
              </a:rPr>
              <a:t>(Rating.PG13)</a:t>
            </a:r>
            <a:endParaRPr lang="en-US" dirty="0"/>
          </a:p>
        </p:txBody>
      </p:sp>
      <p:sp>
        <p:nvSpPr>
          <p:cNvPr id="7" name="Rounded Rectangle 6"/>
          <p:cNvSpPr/>
          <p:nvPr/>
        </p:nvSpPr>
        <p:spPr>
          <a:xfrm>
            <a:off x="3287688" y="4193704"/>
            <a:ext cx="5544616" cy="684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rPr>
              <a:t>Film.LENGTH.greaterThan</a:t>
            </a:r>
            <a:r>
              <a:rPr lang="en-US" dirty="0">
                <a:latin typeface="Consolas" panose="020B0609020204030204" pitchFamily="49" charset="0"/>
              </a:rPr>
              <a:t>(75)</a:t>
            </a:r>
            <a:endParaRPr lang="en-US" dirty="0"/>
          </a:p>
        </p:txBody>
      </p:sp>
      <p:sp>
        <p:nvSpPr>
          <p:cNvPr id="8" name="Rounded Rectangle 7"/>
          <p:cNvSpPr/>
          <p:nvPr/>
        </p:nvSpPr>
        <p:spPr>
          <a:xfrm>
            <a:off x="3279714" y="5201816"/>
            <a:ext cx="5544616" cy="67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count()</a:t>
            </a:r>
            <a:endParaRPr lang="en-US" dirty="0"/>
          </a:p>
        </p:txBody>
      </p:sp>
      <p:sp>
        <p:nvSpPr>
          <p:cNvPr id="9" name="Rounded Rectangle 8"/>
          <p:cNvSpPr/>
          <p:nvPr/>
        </p:nvSpPr>
        <p:spPr>
          <a:xfrm>
            <a:off x="2639616" y="2249488"/>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0" name="Rounded Rectangle 9"/>
          <p:cNvSpPr/>
          <p:nvPr/>
        </p:nvSpPr>
        <p:spPr>
          <a:xfrm>
            <a:off x="2639616" y="3449899"/>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1" name="Rounded Rectangle 10"/>
          <p:cNvSpPr/>
          <p:nvPr/>
        </p:nvSpPr>
        <p:spPr>
          <a:xfrm>
            <a:off x="2639616" y="4349945"/>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2" name="Rounded Rectangle 11"/>
          <p:cNvSpPr/>
          <p:nvPr/>
        </p:nvSpPr>
        <p:spPr>
          <a:xfrm>
            <a:off x="2668797" y="5345832"/>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p>
        </p:txBody>
      </p:sp>
      <p:sp>
        <p:nvSpPr>
          <p:cNvPr id="13" name="Down Arrow 12"/>
          <p:cNvSpPr/>
          <p:nvPr/>
        </p:nvSpPr>
        <p:spPr>
          <a:xfrm>
            <a:off x="1055440" y="2420888"/>
            <a:ext cx="864096" cy="309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23392" y="1986702"/>
            <a:ext cx="1757373" cy="369332"/>
          </a:xfrm>
          <a:prstGeom prst="rect">
            <a:avLst/>
          </a:prstGeom>
          <a:noFill/>
        </p:spPr>
        <p:txBody>
          <a:bodyPr wrap="square" rtlCol="0">
            <a:spAutoFit/>
          </a:bodyPr>
          <a:lstStyle/>
          <a:p>
            <a:pPr algn="ctr"/>
            <a:r>
              <a:rPr lang="en-US" dirty="0"/>
              <a:t>Pipeline</a:t>
            </a:r>
          </a:p>
        </p:txBody>
      </p:sp>
      <p:sp>
        <p:nvSpPr>
          <p:cNvPr id="3" name="Multiply 2"/>
          <p:cNvSpPr/>
          <p:nvPr/>
        </p:nvSpPr>
        <p:spPr>
          <a:xfrm>
            <a:off x="4950499" y="2657811"/>
            <a:ext cx="1944216" cy="1944216"/>
          </a:xfrm>
          <a:prstGeom prst="mathMultiply">
            <a:avLst/>
          </a:prstGeom>
          <a:solidFill>
            <a:srgbClr val="D75F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p:cNvSpPr/>
          <p:nvPr/>
        </p:nvSpPr>
        <p:spPr>
          <a:xfrm>
            <a:off x="3791744" y="2420888"/>
            <a:ext cx="4608512" cy="360040"/>
          </a:xfrm>
          <a:prstGeom prst="roundRect">
            <a:avLst/>
          </a:prstGeom>
          <a:solidFill>
            <a:schemeClr val="accent6">
              <a:lumMod val="20000"/>
              <a:lumOff val="8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rved Left Arrow 14"/>
          <p:cNvSpPr/>
          <p:nvPr/>
        </p:nvSpPr>
        <p:spPr>
          <a:xfrm flipV="1">
            <a:off x="9234975" y="2418130"/>
            <a:ext cx="648072" cy="129614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67595516"/>
      </p:ext>
    </p:extLst>
  </p:cSld>
  <p:clrMapOvr>
    <a:masterClrMapping/>
  </p:clrMapOvr>
  <mc:AlternateContent xmlns:mc="http://schemas.openxmlformats.org/markup-compatibility/2006" xmlns:p14="http://schemas.microsoft.com/office/powerpoint/2010/main">
    <mc:Choice Requires="p14">
      <p:transition spd="slow" p14:dur="2000" advTm="29"/>
    </mc:Choice>
    <mc:Fallback xmlns="">
      <p:transition spd="slow" advTm="2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Querying the </a:t>
            </a:r>
            <a:r>
              <a:rPr lang="sv-SE" dirty="0" err="1"/>
              <a:t>Database</a:t>
            </a:r>
            <a:r>
              <a:rPr lang="sv-SE" dirty="0"/>
              <a:t> </a:t>
            </a:r>
            <a:r>
              <a:rPr lang="sv-SE" dirty="0" err="1"/>
              <a:t>Using</a:t>
            </a:r>
            <a:r>
              <a:rPr lang="sv-SE" dirty="0"/>
              <a:t> Streams</a:t>
            </a:r>
          </a:p>
        </p:txBody>
      </p:sp>
      <p:sp>
        <p:nvSpPr>
          <p:cNvPr id="5" name="Rounded Rectangle 4"/>
          <p:cNvSpPr/>
          <p:nvPr/>
        </p:nvSpPr>
        <p:spPr>
          <a:xfrm>
            <a:off x="3287688" y="1789756"/>
            <a:ext cx="554461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 FROM ’film'</a:t>
            </a:r>
          </a:p>
          <a:p>
            <a:pPr algn="ctr"/>
            <a:r>
              <a:rPr lang="en-US" dirty="0"/>
              <a:t>WHERE ’rating' = ‘PG-13’ </a:t>
            </a:r>
            <a:r>
              <a:rPr lang="sv-SE" dirty="0">
                <a:latin typeface="Consolas" panose="020B0609020204030204" pitchFamily="49" charset="0"/>
              </a:rPr>
              <a:t>COLLATE utf8_bin</a:t>
            </a:r>
            <a:endParaRPr lang="en-US" dirty="0"/>
          </a:p>
          <a:p>
            <a:pPr algn="ctr"/>
            <a:r>
              <a:rPr lang="en-US" dirty="0"/>
              <a:t>AND ’length' &gt; 75</a:t>
            </a:r>
          </a:p>
        </p:txBody>
      </p:sp>
      <p:sp>
        <p:nvSpPr>
          <p:cNvPr id="7" name="Rounded Rectangle 6"/>
          <p:cNvSpPr/>
          <p:nvPr/>
        </p:nvSpPr>
        <p:spPr>
          <a:xfrm>
            <a:off x="3287688" y="4193704"/>
            <a:ext cx="5544616" cy="6846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onsolas" panose="020B0609020204030204" pitchFamily="49" charset="0"/>
              </a:rPr>
              <a:t>Film.LENGTH.greaterThan</a:t>
            </a:r>
            <a:r>
              <a:rPr lang="en-US" dirty="0">
                <a:latin typeface="Consolas" panose="020B0609020204030204" pitchFamily="49" charset="0"/>
              </a:rPr>
              <a:t>(75)</a:t>
            </a:r>
            <a:endParaRPr lang="en-US" dirty="0"/>
          </a:p>
        </p:txBody>
      </p:sp>
      <p:sp>
        <p:nvSpPr>
          <p:cNvPr id="8" name="Rounded Rectangle 7"/>
          <p:cNvSpPr/>
          <p:nvPr/>
        </p:nvSpPr>
        <p:spPr>
          <a:xfrm>
            <a:off x="3279714" y="5201816"/>
            <a:ext cx="5544616" cy="67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count()</a:t>
            </a:r>
            <a:endParaRPr lang="en-US" dirty="0"/>
          </a:p>
        </p:txBody>
      </p:sp>
      <p:sp>
        <p:nvSpPr>
          <p:cNvPr id="9" name="Rounded Rectangle 8"/>
          <p:cNvSpPr/>
          <p:nvPr/>
        </p:nvSpPr>
        <p:spPr>
          <a:xfrm>
            <a:off x="2639616" y="2249488"/>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1" name="Rounded Rectangle 10"/>
          <p:cNvSpPr/>
          <p:nvPr/>
        </p:nvSpPr>
        <p:spPr>
          <a:xfrm>
            <a:off x="2639616" y="4349945"/>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Filter</a:t>
            </a:r>
          </a:p>
        </p:txBody>
      </p:sp>
      <p:sp>
        <p:nvSpPr>
          <p:cNvPr id="12" name="Rounded Rectangle 11"/>
          <p:cNvSpPr/>
          <p:nvPr/>
        </p:nvSpPr>
        <p:spPr>
          <a:xfrm>
            <a:off x="2668797" y="5345832"/>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p>
        </p:txBody>
      </p:sp>
      <p:sp>
        <p:nvSpPr>
          <p:cNvPr id="13" name="Down Arrow 12"/>
          <p:cNvSpPr/>
          <p:nvPr/>
        </p:nvSpPr>
        <p:spPr>
          <a:xfrm>
            <a:off x="1055440" y="2420888"/>
            <a:ext cx="864096" cy="309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23392" y="1986702"/>
            <a:ext cx="1757373" cy="369332"/>
          </a:xfrm>
          <a:prstGeom prst="rect">
            <a:avLst/>
          </a:prstGeom>
          <a:noFill/>
        </p:spPr>
        <p:txBody>
          <a:bodyPr wrap="square" rtlCol="0">
            <a:spAutoFit/>
          </a:bodyPr>
          <a:lstStyle/>
          <a:p>
            <a:pPr algn="ctr"/>
            <a:r>
              <a:rPr lang="en-US" dirty="0"/>
              <a:t>Pipeline</a:t>
            </a:r>
          </a:p>
        </p:txBody>
      </p:sp>
      <p:sp>
        <p:nvSpPr>
          <p:cNvPr id="3" name="Multiply 2"/>
          <p:cNvSpPr/>
          <p:nvPr/>
        </p:nvSpPr>
        <p:spPr>
          <a:xfrm>
            <a:off x="4950499" y="3595328"/>
            <a:ext cx="1944216" cy="1944216"/>
          </a:xfrm>
          <a:prstGeom prst="mathMultiply">
            <a:avLst/>
          </a:prstGeom>
          <a:solidFill>
            <a:srgbClr val="D75F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3791744" y="2564904"/>
            <a:ext cx="4608512" cy="360040"/>
          </a:xfrm>
          <a:prstGeom prst="roundRect">
            <a:avLst/>
          </a:prstGeom>
          <a:solidFill>
            <a:schemeClr val="accent6">
              <a:lumMod val="20000"/>
              <a:lumOff val="8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ved Left Arrow 15"/>
          <p:cNvSpPr/>
          <p:nvPr/>
        </p:nvSpPr>
        <p:spPr>
          <a:xfrm flipV="1">
            <a:off x="9234975" y="2636912"/>
            <a:ext cx="648072" cy="19442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021670"/>
      </p:ext>
    </p:extLst>
  </p:cSld>
  <p:clrMapOvr>
    <a:masterClrMapping/>
  </p:clrMapOvr>
  <mc:AlternateContent xmlns:mc="http://schemas.openxmlformats.org/markup-compatibility/2006" xmlns:p14="http://schemas.microsoft.com/office/powerpoint/2010/main">
    <mc:Choice Requires="p14">
      <p:transition spd="slow" p14:dur="2000" advTm="80"/>
    </mc:Choice>
    <mc:Fallback xmlns="">
      <p:transition spd="slow" advTm="8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Querying the </a:t>
            </a:r>
            <a:r>
              <a:rPr lang="sv-SE" dirty="0" err="1"/>
              <a:t>Database</a:t>
            </a:r>
            <a:r>
              <a:rPr lang="sv-SE" dirty="0"/>
              <a:t> </a:t>
            </a:r>
            <a:r>
              <a:rPr lang="sv-SE" dirty="0" err="1"/>
              <a:t>Using</a:t>
            </a:r>
            <a:r>
              <a:rPr lang="sv-SE" dirty="0"/>
              <a:t> Streams</a:t>
            </a:r>
          </a:p>
        </p:txBody>
      </p:sp>
      <p:sp>
        <p:nvSpPr>
          <p:cNvPr id="5" name="Rounded Rectangle 4"/>
          <p:cNvSpPr/>
          <p:nvPr/>
        </p:nvSpPr>
        <p:spPr>
          <a:xfrm>
            <a:off x="3287688" y="1789756"/>
            <a:ext cx="554461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COUNT(*) FROM ’film'</a:t>
            </a:r>
          </a:p>
          <a:p>
            <a:pPr algn="ctr"/>
            <a:r>
              <a:rPr lang="en-US" dirty="0"/>
              <a:t>WHERE ’rating' = ‘PG-13’ </a:t>
            </a:r>
            <a:r>
              <a:rPr lang="sv-SE" dirty="0">
                <a:latin typeface="Consolas" panose="020B0609020204030204" pitchFamily="49" charset="0"/>
              </a:rPr>
              <a:t>COLLATE utf8_bin</a:t>
            </a:r>
            <a:endParaRPr lang="en-US" dirty="0"/>
          </a:p>
          <a:p>
            <a:pPr algn="ctr"/>
            <a:r>
              <a:rPr lang="en-US" dirty="0"/>
              <a:t>AND ’length' &gt; 75</a:t>
            </a:r>
          </a:p>
        </p:txBody>
      </p:sp>
      <p:sp>
        <p:nvSpPr>
          <p:cNvPr id="8" name="Rounded Rectangle 7"/>
          <p:cNvSpPr/>
          <p:nvPr/>
        </p:nvSpPr>
        <p:spPr>
          <a:xfrm>
            <a:off x="3279714" y="5201816"/>
            <a:ext cx="5544616" cy="6754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nsolas" panose="020B0609020204030204" pitchFamily="49" charset="0"/>
              </a:rPr>
              <a:t>count()</a:t>
            </a:r>
            <a:endParaRPr lang="en-US" dirty="0"/>
          </a:p>
        </p:txBody>
      </p:sp>
      <p:sp>
        <p:nvSpPr>
          <p:cNvPr id="9" name="Rounded Rectangle 8"/>
          <p:cNvSpPr/>
          <p:nvPr/>
        </p:nvSpPr>
        <p:spPr>
          <a:xfrm>
            <a:off x="2639616" y="2249488"/>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2" name="Rounded Rectangle 11"/>
          <p:cNvSpPr/>
          <p:nvPr/>
        </p:nvSpPr>
        <p:spPr>
          <a:xfrm>
            <a:off x="2668797" y="5345832"/>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Term.</a:t>
            </a:r>
          </a:p>
        </p:txBody>
      </p:sp>
      <p:sp>
        <p:nvSpPr>
          <p:cNvPr id="13" name="Down Arrow 12"/>
          <p:cNvSpPr/>
          <p:nvPr/>
        </p:nvSpPr>
        <p:spPr>
          <a:xfrm>
            <a:off x="1055440" y="2420888"/>
            <a:ext cx="864096" cy="30963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23392" y="1986702"/>
            <a:ext cx="1757373" cy="369332"/>
          </a:xfrm>
          <a:prstGeom prst="rect">
            <a:avLst/>
          </a:prstGeom>
          <a:noFill/>
        </p:spPr>
        <p:txBody>
          <a:bodyPr wrap="square" rtlCol="0">
            <a:spAutoFit/>
          </a:bodyPr>
          <a:lstStyle/>
          <a:p>
            <a:pPr algn="ctr"/>
            <a:r>
              <a:rPr lang="en-US" dirty="0"/>
              <a:t>Pipeline</a:t>
            </a:r>
          </a:p>
        </p:txBody>
      </p:sp>
      <p:sp>
        <p:nvSpPr>
          <p:cNvPr id="3" name="Multiply 2"/>
          <p:cNvSpPr/>
          <p:nvPr/>
        </p:nvSpPr>
        <p:spPr>
          <a:xfrm>
            <a:off x="4950499" y="4567436"/>
            <a:ext cx="1944216" cy="1944216"/>
          </a:xfrm>
          <a:prstGeom prst="mathMultiply">
            <a:avLst/>
          </a:prstGeom>
          <a:solidFill>
            <a:srgbClr val="D75F66">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5231904" y="1988840"/>
            <a:ext cx="1224136" cy="360040"/>
          </a:xfrm>
          <a:prstGeom prst="roundRect">
            <a:avLst/>
          </a:prstGeom>
          <a:solidFill>
            <a:schemeClr val="accent6">
              <a:lumMod val="20000"/>
              <a:lumOff val="80000"/>
              <a:alpha val="4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urved Left Arrow 15"/>
          <p:cNvSpPr/>
          <p:nvPr/>
        </p:nvSpPr>
        <p:spPr>
          <a:xfrm flipV="1">
            <a:off x="9234975" y="2348880"/>
            <a:ext cx="648072" cy="31683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16103054"/>
      </p:ext>
    </p:extLst>
  </p:cSld>
  <p:clrMapOvr>
    <a:masterClrMapping/>
  </p:clrMapOvr>
  <mc:AlternateContent xmlns:mc="http://schemas.openxmlformats.org/markup-compatibility/2006" xmlns:p14="http://schemas.microsoft.com/office/powerpoint/2010/main">
    <mc:Choice Requires="p14">
      <p:transition spd="slow" p14:dur="2000" advTm="88"/>
    </mc:Choice>
    <mc:Fallback xmlns="">
      <p:transition spd="slow" advTm="88"/>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Querying the </a:t>
            </a:r>
            <a:r>
              <a:rPr lang="sv-SE" dirty="0" err="1"/>
              <a:t>Database</a:t>
            </a:r>
            <a:r>
              <a:rPr lang="sv-SE" dirty="0"/>
              <a:t> </a:t>
            </a:r>
            <a:r>
              <a:rPr lang="sv-SE" dirty="0" err="1"/>
              <a:t>Using</a:t>
            </a:r>
            <a:r>
              <a:rPr lang="sv-SE" dirty="0"/>
              <a:t> Streams</a:t>
            </a:r>
          </a:p>
        </p:txBody>
      </p:sp>
      <p:sp>
        <p:nvSpPr>
          <p:cNvPr id="5" name="Rounded Rectangle 4"/>
          <p:cNvSpPr/>
          <p:nvPr/>
        </p:nvSpPr>
        <p:spPr>
          <a:xfrm>
            <a:off x="3287688" y="1789756"/>
            <a:ext cx="5544616" cy="1296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COUNT(*) FROM ’film'</a:t>
            </a:r>
          </a:p>
          <a:p>
            <a:pPr algn="ctr"/>
            <a:r>
              <a:rPr lang="en-US" dirty="0"/>
              <a:t>WHERE ’rating' = ‘PG-13’ </a:t>
            </a:r>
            <a:r>
              <a:rPr lang="sv-SE" dirty="0">
                <a:latin typeface="Consolas" panose="020B0609020204030204" pitchFamily="49" charset="0"/>
              </a:rPr>
              <a:t>COLLATE utf8_bin</a:t>
            </a:r>
            <a:endParaRPr lang="en-US" dirty="0"/>
          </a:p>
          <a:p>
            <a:pPr algn="ctr"/>
            <a:r>
              <a:rPr lang="en-US" dirty="0"/>
              <a:t>AND ’length' &gt; 75</a:t>
            </a:r>
          </a:p>
        </p:txBody>
      </p:sp>
      <p:sp>
        <p:nvSpPr>
          <p:cNvPr id="9" name="Rounded Rectangle 8"/>
          <p:cNvSpPr/>
          <p:nvPr/>
        </p:nvSpPr>
        <p:spPr>
          <a:xfrm>
            <a:off x="2639616" y="2249488"/>
            <a:ext cx="936104" cy="360040"/>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Source</a:t>
            </a:r>
          </a:p>
        </p:txBody>
      </p:sp>
      <p:sp>
        <p:nvSpPr>
          <p:cNvPr id="13" name="Down Arrow 12"/>
          <p:cNvSpPr/>
          <p:nvPr/>
        </p:nvSpPr>
        <p:spPr>
          <a:xfrm>
            <a:off x="1055440" y="2420888"/>
            <a:ext cx="864096" cy="57606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p:cNvSpPr txBox="1"/>
          <p:nvPr/>
        </p:nvSpPr>
        <p:spPr>
          <a:xfrm>
            <a:off x="623392" y="1986702"/>
            <a:ext cx="1757373" cy="369332"/>
          </a:xfrm>
          <a:prstGeom prst="rect">
            <a:avLst/>
          </a:prstGeom>
          <a:noFill/>
        </p:spPr>
        <p:txBody>
          <a:bodyPr wrap="square" rtlCol="0">
            <a:spAutoFit/>
          </a:bodyPr>
          <a:lstStyle/>
          <a:p>
            <a:pPr algn="ctr"/>
            <a:r>
              <a:rPr lang="en-US" dirty="0"/>
              <a:t>Pipeline</a:t>
            </a:r>
          </a:p>
        </p:txBody>
      </p:sp>
    </p:spTree>
    <p:extLst>
      <p:ext uri="{BB962C8B-B14F-4D97-AF65-F5344CB8AC3E}">
        <p14:creationId xmlns:p14="http://schemas.microsoft.com/office/powerpoint/2010/main" val="442723241"/>
      </p:ext>
    </p:extLst>
  </p:cSld>
  <p:clrMapOvr>
    <a:masterClrMapping/>
  </p:clrMapOvr>
  <mc:AlternateContent xmlns:mc="http://schemas.openxmlformats.org/markup-compatibility/2006" xmlns:p14="http://schemas.microsoft.com/office/powerpoint/2010/main">
    <mc:Choice Requires="p14">
      <p:transition spd="slow" p14:dur="2000" advTm="48"/>
    </mc:Choice>
    <mc:Fallback xmlns="">
      <p:transition spd="slow" advTm="48"/>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Is </a:t>
            </a:r>
            <a:r>
              <a:rPr lang="sv-SE" dirty="0" err="1"/>
              <a:t>This</a:t>
            </a:r>
            <a:r>
              <a:rPr lang="sv-SE" dirty="0"/>
              <a:t> </a:t>
            </a:r>
            <a:r>
              <a:rPr lang="sv-SE" dirty="0" err="1"/>
              <a:t>Really</a:t>
            </a:r>
            <a:r>
              <a:rPr lang="sv-SE" dirty="0"/>
              <a:t> </a:t>
            </a:r>
            <a:r>
              <a:rPr lang="sv-SE" dirty="0" err="1"/>
              <a:t>Legit</a:t>
            </a:r>
            <a:r>
              <a:rPr lang="sv-SE" dirty="0"/>
              <a:t>?</a:t>
            </a:r>
          </a:p>
        </p:txBody>
      </p:sp>
      <p:sp>
        <p:nvSpPr>
          <p:cNvPr id="3" name="Content Placeholder 2"/>
          <p:cNvSpPr>
            <a:spLocks noGrp="1"/>
          </p:cNvSpPr>
          <p:nvPr>
            <p:ph idx="1"/>
          </p:nvPr>
        </p:nvSpPr>
        <p:spPr>
          <a:xfrm>
            <a:off x="838200" y="1825625"/>
            <a:ext cx="10730408" cy="4165599"/>
          </a:xfrm>
        </p:spPr>
        <p:txBody>
          <a:bodyPr>
            <a:noAutofit/>
          </a:bodyPr>
          <a:lstStyle/>
          <a:p>
            <a:pPr marL="0" indent="0">
              <a:lnSpc>
                <a:spcPct val="100000"/>
              </a:lnSpc>
              <a:spcBef>
                <a:spcPts val="0"/>
              </a:spcBef>
              <a:buNone/>
            </a:pPr>
            <a:r>
              <a:rPr lang="en-US" sz="3600" dirty="0"/>
              <a:t>From the Java 9 Docs for </a:t>
            </a:r>
            <a:r>
              <a:rPr lang="en-US" sz="3600" dirty="0">
                <a:latin typeface="Andale Mono" charset="0"/>
                <a:ea typeface="Andale Mono" charset="0"/>
                <a:cs typeface="Andale Mono" charset="0"/>
              </a:rPr>
              <a:t>Stream::peek</a:t>
            </a:r>
          </a:p>
          <a:p>
            <a:pPr marL="0" indent="0">
              <a:lnSpc>
                <a:spcPct val="100000"/>
              </a:lnSpc>
              <a:spcBef>
                <a:spcPts val="0"/>
              </a:spcBef>
              <a:buNone/>
            </a:pPr>
            <a:endParaRPr lang="en-US" sz="3600" dirty="0"/>
          </a:p>
          <a:p>
            <a:pPr marL="457200" lvl="1" indent="0">
              <a:lnSpc>
                <a:spcPct val="100000"/>
              </a:lnSpc>
              <a:spcBef>
                <a:spcPts val="0"/>
              </a:spcBef>
              <a:buNone/>
            </a:pPr>
            <a:r>
              <a:rPr lang="en-US" sz="3200" dirty="0"/>
              <a:t>“In cases where the stream implementation is able to optimize away the production of some or all the elements (such as with short-circuiting operations like </a:t>
            </a:r>
            <a:r>
              <a:rPr lang="en-US" sz="3200" dirty="0" err="1">
                <a:latin typeface="Andale Mono" charset="0"/>
                <a:ea typeface="Andale Mono" charset="0"/>
                <a:cs typeface="Andale Mono" charset="0"/>
              </a:rPr>
              <a:t>findFirst</a:t>
            </a:r>
            <a:r>
              <a:rPr lang="en-US" sz="3200" dirty="0"/>
              <a:t>, or in the example described in </a:t>
            </a:r>
            <a:r>
              <a:rPr lang="en-US" sz="3200" dirty="0">
                <a:latin typeface="Andale Mono" charset="0"/>
                <a:ea typeface="Andale Mono" charset="0"/>
                <a:cs typeface="Andale Mono" charset="0"/>
                <a:hlinkClick r:id="rId3"/>
              </a:rPr>
              <a:t>count()</a:t>
            </a:r>
            <a:r>
              <a:rPr lang="en-US" sz="3200" dirty="0"/>
              <a:t>), the action will not be invoked for those elements.”</a:t>
            </a:r>
            <a:endParaRPr lang="en-US" sz="3200" dirty="0">
              <a:latin typeface="Consolas" panose="020B0609020204030204" pitchFamily="49" charset="0"/>
            </a:endParaRPr>
          </a:p>
        </p:txBody>
      </p:sp>
    </p:spTree>
    <p:extLst>
      <p:ext uri="{BB962C8B-B14F-4D97-AF65-F5344CB8AC3E}">
        <p14:creationId xmlns:p14="http://schemas.microsoft.com/office/powerpoint/2010/main" val="714716994"/>
      </p:ext>
    </p:extLst>
  </p:cSld>
  <p:clrMapOvr>
    <a:masterClrMapping/>
  </p:clrMapOvr>
  <mc:AlternateContent xmlns:mc="http://schemas.openxmlformats.org/markup-compatibility/2006" xmlns:p14="http://schemas.microsoft.com/office/powerpoint/2010/main">
    <mc:Choice Requires="p14">
      <p:transition spd="slow" p14:dur="2000" advTm="62"/>
    </mc:Choice>
    <mc:Fallback xmlns="">
      <p:transition spd="slow" advTm="6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Understanding</a:t>
            </a:r>
            <a:r>
              <a:rPr lang="sv-SE" dirty="0"/>
              <a:t> </a:t>
            </a:r>
            <a:r>
              <a:rPr lang="sv-SE" dirty="0" err="1"/>
              <a:t>Optimization</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lstStyle/>
          <a:p>
            <a:pPr marL="0" indent="0">
              <a:buNone/>
            </a:pPr>
            <a:r>
              <a:rPr lang="en-GB" dirty="0" err="1">
                <a:latin typeface="Consolas" charset="0"/>
                <a:ea typeface="Consolas" charset="0"/>
                <a:cs typeface="Consolas" charset="0"/>
              </a:rPr>
              <a:t>films.stream</a:t>
            </a:r>
            <a:r>
              <a:rPr lang="en-GB" dirty="0">
                <a:latin typeface="Consolas" charset="0"/>
                <a:ea typeface="Consolas" charset="0"/>
                <a:cs typeface="Consolas" charset="0"/>
              </a:rPr>
              <a:t>()</a:t>
            </a:r>
            <a:endParaRPr lang="sv-SE" dirty="0">
              <a:latin typeface="Consolas" charset="0"/>
              <a:ea typeface="Consolas" charset="0"/>
              <a:cs typeface="Consolas" charset="0"/>
            </a:endParaRPr>
          </a:p>
          <a:p>
            <a:pPr marL="0" indent="0">
              <a:buNone/>
            </a:pPr>
            <a:r>
              <a:rPr lang="en-GB" dirty="0">
                <a:latin typeface="Consolas" charset="0"/>
                <a:ea typeface="Consolas" charset="0"/>
                <a:cs typeface="Consolas" charset="0"/>
              </a:rPr>
              <a:t>    .</a:t>
            </a:r>
            <a:r>
              <a:rPr lang="en-GB" dirty="0" smtClean="0">
                <a:latin typeface="Consolas" charset="0"/>
                <a:ea typeface="Consolas" charset="0"/>
                <a:cs typeface="Consolas" charset="0"/>
              </a:rPr>
              <a:t>filter(</a:t>
            </a:r>
            <a:r>
              <a:rPr lang="en-GB" dirty="0" err="1" smtClean="0">
                <a:latin typeface="Consolas" charset="0"/>
                <a:ea typeface="Consolas" charset="0"/>
                <a:cs typeface="Consolas" charset="0"/>
              </a:rPr>
              <a:t>Film.RATING.equal</a:t>
            </a:r>
            <a:r>
              <a:rPr lang="en-GB" dirty="0" smtClean="0">
                <a:latin typeface="Consolas" charset="0"/>
                <a:ea typeface="Consolas" charset="0"/>
                <a:cs typeface="Consolas" charset="0"/>
              </a:rPr>
              <a:t>(Rating.PG13))</a:t>
            </a:r>
            <a:endParaRPr lang="sv-SE" dirty="0">
              <a:latin typeface="Consolas" charset="0"/>
              <a:ea typeface="Consolas" charset="0"/>
              <a:cs typeface="Consolas" charset="0"/>
            </a:endParaRPr>
          </a:p>
          <a:p>
            <a:pPr marL="0" indent="0">
              <a:buNone/>
            </a:pPr>
            <a:r>
              <a:rPr lang="en-GB" dirty="0">
                <a:latin typeface="Consolas" charset="0"/>
                <a:ea typeface="Consolas" charset="0"/>
                <a:cs typeface="Consolas" charset="0"/>
              </a:rPr>
              <a:t>    .filter(</a:t>
            </a:r>
            <a:r>
              <a:rPr lang="en-GB" dirty="0" err="1">
                <a:latin typeface="Consolas" charset="0"/>
                <a:ea typeface="Consolas" charset="0"/>
                <a:cs typeface="Consolas" charset="0"/>
              </a:rPr>
              <a:t>Film.LENGTH.greaterThan</a:t>
            </a:r>
            <a:r>
              <a:rPr lang="en-GB" dirty="0">
                <a:latin typeface="Consolas" charset="0"/>
                <a:ea typeface="Consolas" charset="0"/>
                <a:cs typeface="Consolas" charset="0"/>
              </a:rPr>
              <a:t>(75))</a:t>
            </a:r>
            <a:endParaRPr lang="sv-SE" dirty="0">
              <a:latin typeface="Consolas" charset="0"/>
              <a:ea typeface="Consolas" charset="0"/>
              <a:cs typeface="Consolas" charset="0"/>
            </a:endParaRPr>
          </a:p>
          <a:p>
            <a:pPr marL="0" indent="0">
              <a:buNone/>
            </a:pPr>
            <a:r>
              <a:rPr lang="en-GB" dirty="0">
                <a:latin typeface="Consolas" charset="0"/>
                <a:ea typeface="Consolas" charset="0"/>
                <a:cs typeface="Consolas" charset="0"/>
              </a:rPr>
              <a:t>    .map(Film::</a:t>
            </a:r>
            <a:r>
              <a:rPr lang="en-GB" dirty="0" err="1">
                <a:latin typeface="Consolas" charset="0"/>
                <a:ea typeface="Consolas" charset="0"/>
                <a:cs typeface="Consolas" charset="0"/>
              </a:rPr>
              <a:t>getTitle</a:t>
            </a:r>
            <a:r>
              <a:rPr lang="en-GB" dirty="0">
                <a:latin typeface="Consolas" charset="0"/>
                <a:ea typeface="Consolas" charset="0"/>
                <a:cs typeface="Consolas" charset="0"/>
              </a:rPr>
              <a:t>)</a:t>
            </a:r>
            <a:endParaRPr lang="sv-SE" dirty="0">
              <a:latin typeface="Consolas" charset="0"/>
              <a:ea typeface="Consolas" charset="0"/>
              <a:cs typeface="Consolas" charset="0"/>
            </a:endParaRPr>
          </a:p>
          <a:p>
            <a:pPr marL="0" indent="0">
              <a:buNone/>
            </a:pPr>
            <a:r>
              <a:rPr lang="en-GB" dirty="0">
                <a:latin typeface="Consolas" charset="0"/>
                <a:ea typeface="Consolas" charset="0"/>
                <a:cs typeface="Consolas" charset="0"/>
              </a:rPr>
              <a:t>    .sorted()</a:t>
            </a:r>
            <a:endParaRPr lang="sv-SE" dirty="0">
              <a:latin typeface="Consolas" charset="0"/>
              <a:ea typeface="Consolas" charset="0"/>
              <a:cs typeface="Consolas" charset="0"/>
            </a:endParaRPr>
          </a:p>
          <a:p>
            <a:pPr marL="0" indent="0">
              <a:buNone/>
            </a:pPr>
            <a:r>
              <a:rPr lang="en-GB" dirty="0">
                <a:latin typeface="Consolas" charset="0"/>
                <a:ea typeface="Consolas" charset="0"/>
                <a:cs typeface="Consolas" charset="0"/>
              </a:rPr>
              <a:t>    .count();</a:t>
            </a:r>
            <a:endParaRPr lang="sv-SE" dirty="0">
              <a:latin typeface="Consolas" charset="0"/>
              <a:ea typeface="Consolas" charset="0"/>
              <a:cs typeface="Consolas" charset="0"/>
            </a:endParaRPr>
          </a:p>
          <a:p>
            <a:pPr marL="0" indent="0">
              <a:buNone/>
            </a:pPr>
            <a:endParaRPr lang="sv-SE" dirty="0"/>
          </a:p>
        </p:txBody>
      </p:sp>
      <p:pic>
        <p:nvPicPr>
          <p:cNvPr id="5" name="Bildobjekt 4">
            <a:extLst>
              <a:ext uri="{FF2B5EF4-FFF2-40B4-BE49-F238E27FC236}">
                <a16:creationId xmlns:a16="http://schemas.microsoft.com/office/drawing/2014/main" xmlns="" id="{89739BBE-BE3F-4ACC-8FEA-5F9A166707AE}"/>
              </a:ext>
            </a:extLst>
          </p:cNvPr>
          <p:cNvPicPr>
            <a:picLocks noChangeAspect="1"/>
          </p:cNvPicPr>
          <p:nvPr/>
        </p:nvPicPr>
        <p:blipFill>
          <a:blip r:embed="rId3"/>
          <a:stretch>
            <a:fillRect/>
          </a:stretch>
        </p:blipFill>
        <p:spPr>
          <a:xfrm>
            <a:off x="7608168" y="3429000"/>
            <a:ext cx="3680593" cy="2392386"/>
          </a:xfrm>
          <a:prstGeom prst="rect">
            <a:avLst/>
          </a:prstGeom>
        </p:spPr>
      </p:pic>
    </p:spTree>
    <p:extLst>
      <p:ext uri="{BB962C8B-B14F-4D97-AF65-F5344CB8AC3E}">
        <p14:creationId xmlns:p14="http://schemas.microsoft.com/office/powerpoint/2010/main" val="5562710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6F55BA79-01EE-4B20-95DB-A2A41438BA47}"/>
              </a:ext>
            </a:extLst>
          </p:cNvPr>
          <p:cNvSpPr>
            <a:spLocks noGrp="1"/>
          </p:cNvSpPr>
          <p:nvPr>
            <p:ph type="title"/>
          </p:nvPr>
        </p:nvSpPr>
        <p:spPr/>
        <p:txBody>
          <a:bodyPr/>
          <a:lstStyle/>
          <a:p>
            <a:r>
              <a:rPr lang="sv-SE" dirty="0" err="1"/>
              <a:t>Understanding</a:t>
            </a:r>
            <a:r>
              <a:rPr lang="sv-SE" dirty="0"/>
              <a:t> </a:t>
            </a:r>
            <a:r>
              <a:rPr lang="sv-SE" dirty="0" err="1"/>
              <a:t>Optimization</a:t>
            </a:r>
            <a:endParaRPr lang="sv-SE" dirty="0"/>
          </a:p>
        </p:txBody>
      </p:sp>
      <p:sp>
        <p:nvSpPr>
          <p:cNvPr id="3" name="Platshållare för innehåll 2">
            <a:extLst>
              <a:ext uri="{FF2B5EF4-FFF2-40B4-BE49-F238E27FC236}">
                <a16:creationId xmlns:a16="http://schemas.microsoft.com/office/drawing/2014/main" xmlns="" id="{EDD88D19-1F34-4D0B-A463-0F1B6A39BC23}"/>
              </a:ext>
            </a:extLst>
          </p:cNvPr>
          <p:cNvSpPr>
            <a:spLocks noGrp="1"/>
          </p:cNvSpPr>
          <p:nvPr>
            <p:ph idx="1"/>
          </p:nvPr>
        </p:nvSpPr>
        <p:spPr>
          <a:xfrm>
            <a:off x="838200" y="1825625"/>
            <a:ext cx="10515600" cy="4165599"/>
          </a:xfrm>
        </p:spPr>
        <p:txBody>
          <a:bodyPr/>
          <a:lstStyle/>
          <a:p>
            <a:pPr marL="0" indent="0">
              <a:buNone/>
            </a:pPr>
            <a:r>
              <a:rPr lang="sv-SE" dirty="0">
                <a:solidFill>
                  <a:schemeClr val="tx1"/>
                </a:solidFill>
              </a:rPr>
              <a:t>Do </a:t>
            </a:r>
            <a:r>
              <a:rPr lang="sv-SE" dirty="0" err="1">
                <a:solidFill>
                  <a:schemeClr val="tx1"/>
                </a:solidFill>
              </a:rPr>
              <a:t>this</a:t>
            </a:r>
            <a:r>
              <a:rPr lang="sv-SE" dirty="0">
                <a:solidFill>
                  <a:schemeClr val="tx1"/>
                </a:solidFill>
              </a:rPr>
              <a:t>:    </a:t>
            </a:r>
          </a:p>
          <a:p>
            <a:pPr marL="0" indent="0">
              <a:buNone/>
            </a:pPr>
            <a:endParaRPr lang="sv-SE" dirty="0">
              <a:solidFill>
                <a:schemeClr val="tx1"/>
              </a:solidFill>
            </a:endParaRPr>
          </a:p>
          <a:p>
            <a:pPr marL="0" indent="0">
              <a:buNone/>
            </a:pPr>
            <a:r>
              <a:rPr lang="en-GB" dirty="0">
                <a:latin typeface="Consolas" charset="0"/>
                <a:ea typeface="Consolas" charset="0"/>
                <a:cs typeface="Consolas" charset="0"/>
              </a:rPr>
              <a:t>	filter(</a:t>
            </a:r>
            <a:r>
              <a:rPr lang="en-GB" dirty="0" err="1">
                <a:latin typeface="Consolas" charset="0"/>
                <a:ea typeface="Consolas" charset="0"/>
                <a:cs typeface="Consolas" charset="0"/>
              </a:rPr>
              <a:t>Film.LENGTH.greaterThan</a:t>
            </a:r>
            <a:r>
              <a:rPr lang="en-GB" dirty="0">
                <a:latin typeface="Consolas" charset="0"/>
                <a:ea typeface="Consolas" charset="0"/>
                <a:cs typeface="Consolas" charset="0"/>
              </a:rPr>
              <a:t>(75))</a:t>
            </a:r>
            <a:endParaRPr lang="sv-SE" dirty="0">
              <a:latin typeface="Consolas" charset="0"/>
              <a:ea typeface="Consolas" charset="0"/>
              <a:cs typeface="Consolas" charset="0"/>
            </a:endParaRPr>
          </a:p>
          <a:p>
            <a:pPr marL="0" indent="0">
              <a:buNone/>
            </a:pPr>
            <a:endParaRPr lang="sv-SE" dirty="0"/>
          </a:p>
          <a:p>
            <a:pPr marL="0" indent="0">
              <a:buNone/>
            </a:pPr>
            <a:r>
              <a:rPr lang="en-GB" dirty="0">
                <a:solidFill>
                  <a:schemeClr val="tx1"/>
                </a:solidFill>
              </a:rPr>
              <a:t>Rather than this:</a:t>
            </a:r>
          </a:p>
          <a:p>
            <a:pPr marL="0" indent="0">
              <a:buNone/>
            </a:pPr>
            <a:endParaRPr lang="en-GB" dirty="0">
              <a:solidFill>
                <a:schemeClr val="tx1"/>
              </a:solidFill>
            </a:endParaRPr>
          </a:p>
          <a:p>
            <a:pPr marL="0" indent="0">
              <a:buNone/>
            </a:pPr>
            <a:r>
              <a:rPr lang="en-GB" dirty="0">
                <a:latin typeface="Consolas" charset="0"/>
                <a:ea typeface="Consolas" charset="0"/>
                <a:cs typeface="Consolas" charset="0"/>
              </a:rPr>
              <a:t>	filter(f -&gt; </a:t>
            </a:r>
            <a:r>
              <a:rPr lang="en-GB" dirty="0" err="1">
                <a:latin typeface="Consolas" charset="0"/>
                <a:ea typeface="Consolas" charset="0"/>
                <a:cs typeface="Consolas" charset="0"/>
              </a:rPr>
              <a:t>f.getLength</a:t>
            </a:r>
            <a:r>
              <a:rPr lang="en-GB" dirty="0">
                <a:latin typeface="Consolas" charset="0"/>
                <a:ea typeface="Consolas" charset="0"/>
                <a:cs typeface="Consolas" charset="0"/>
              </a:rPr>
              <a:t>() &gt; 75) </a:t>
            </a:r>
            <a:endParaRPr lang="sv-SE" dirty="0">
              <a:latin typeface="Consolas" charset="0"/>
              <a:ea typeface="Consolas" charset="0"/>
              <a:cs typeface="Consolas" charset="0"/>
            </a:endParaRPr>
          </a:p>
          <a:p>
            <a:pPr marL="0" indent="0">
              <a:buNone/>
            </a:pPr>
            <a:endParaRPr lang="sv-SE" dirty="0"/>
          </a:p>
        </p:txBody>
      </p:sp>
    </p:spTree>
    <p:extLst>
      <p:ext uri="{BB962C8B-B14F-4D97-AF65-F5344CB8AC3E}">
        <p14:creationId xmlns:p14="http://schemas.microsoft.com/office/powerpoint/2010/main" val="334269561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Why</a:t>
            </a:r>
            <a:r>
              <a:rPr lang="sv-SE" sz="4000" dirty="0"/>
              <a:t> </a:t>
            </a:r>
            <a:r>
              <a:rPr lang="sv-SE" sz="4000" dirty="0" err="1"/>
              <a:t>Should</a:t>
            </a:r>
            <a:r>
              <a:rPr lang="sv-SE" sz="4000" dirty="0"/>
              <a:t> </a:t>
            </a:r>
            <a:r>
              <a:rPr lang="sv-SE" sz="4000" dirty="0" err="1"/>
              <a:t>You</a:t>
            </a:r>
            <a:r>
              <a:rPr lang="sv-SE" sz="4000" dirty="0"/>
              <a:t> </a:t>
            </a:r>
            <a:r>
              <a:rPr lang="sv-SE" sz="4000" dirty="0" err="1"/>
              <a:t>Need</a:t>
            </a:r>
            <a:r>
              <a:rPr lang="sv-SE" sz="4000" dirty="0"/>
              <a:t> to </a:t>
            </a:r>
            <a:r>
              <a:rPr lang="sv-SE" sz="4000" dirty="0" err="1"/>
              <a:t>Use</a:t>
            </a:r>
            <a:r>
              <a:rPr lang="sv-SE" sz="4000" dirty="0"/>
              <a:t> SQL?</a:t>
            </a:r>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pic>
        <p:nvPicPr>
          <p:cNvPr id="6" name="Picture 7">
            <a:extLst>
              <a:ext uri="{FF2B5EF4-FFF2-40B4-BE49-F238E27FC236}">
                <a16:creationId xmlns:a16="http://schemas.microsoft.com/office/drawing/2014/main" xmlns="" id="{AA87D8DD-46B1-4E9B-9C66-990BEE2FCD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672" y="1844824"/>
            <a:ext cx="5649858" cy="3672408"/>
          </a:xfrm>
          <a:prstGeom prst="rect">
            <a:avLst/>
          </a:prstGeom>
        </p:spPr>
      </p:pic>
    </p:spTree>
    <p:custDataLst>
      <p:tags r:id="rId1"/>
    </p:custDataLst>
    <p:extLst>
      <p:ext uri="{BB962C8B-B14F-4D97-AF65-F5344CB8AC3E}">
        <p14:creationId xmlns:p14="http://schemas.microsoft.com/office/powerpoint/2010/main" val="1781380648"/>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Basic </a:t>
            </a:r>
            <a:r>
              <a:rPr lang="sv-SE" dirty="0" err="1"/>
              <a:t>Examples</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7058000" cy="4699719"/>
          </a:xfrm>
        </p:spPr>
        <p:txBody>
          <a:bodyPr>
            <a:normAutofit/>
          </a:bodyPr>
          <a:lstStyle/>
          <a:p>
            <a:r>
              <a:rPr lang="en-GB" sz="3200" dirty="0"/>
              <a:t>Sample film database called “</a:t>
            </a:r>
            <a:r>
              <a:rPr lang="en-GB" sz="3200" dirty="0" err="1"/>
              <a:t>Sakila</a:t>
            </a:r>
            <a:r>
              <a:rPr lang="en-GB" sz="3200" dirty="0"/>
              <a:t>”</a:t>
            </a:r>
          </a:p>
          <a:p>
            <a:r>
              <a:rPr lang="en-GB" sz="3200" dirty="0" err="1"/>
              <a:t>Speedment</a:t>
            </a:r>
            <a:r>
              <a:rPr lang="en-GB" sz="3200" dirty="0"/>
              <a:t>: </a:t>
            </a:r>
          </a:p>
          <a:p>
            <a:pPr lvl="1"/>
            <a:r>
              <a:rPr lang="en-GB" sz="2800" dirty="0"/>
              <a:t>Connects to the DB</a:t>
            </a:r>
          </a:p>
          <a:p>
            <a:pPr lvl="1"/>
            <a:r>
              <a:rPr lang="en-GB" sz="2800" dirty="0"/>
              <a:t>Extracts schema metadata</a:t>
            </a:r>
          </a:p>
          <a:p>
            <a:pPr lvl="1"/>
            <a:r>
              <a:rPr lang="en-GB" sz="2800" dirty="0"/>
              <a:t>Generates Java code</a:t>
            </a:r>
          </a:p>
        </p:txBody>
      </p:sp>
      <p:pic>
        <p:nvPicPr>
          <p:cNvPr id="1026" name="Picture 2" descr="Image result for sakila database">
            <a:extLst>
              <a:ext uri="{FF2B5EF4-FFF2-40B4-BE49-F238E27FC236}">
                <a16:creationId xmlns:a16="http://schemas.microsoft.com/office/drawing/2014/main" xmlns="" id="{A0BE3A55-106D-44E0-8E3C-86DDA0F69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2224" y="2060848"/>
            <a:ext cx="3471805" cy="2149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50022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Basic </a:t>
            </a:r>
            <a:r>
              <a:rPr lang="sv-SE" dirty="0" err="1"/>
              <a:t>Examples</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7058000" cy="4699719"/>
          </a:xfrm>
        </p:spPr>
        <p:txBody>
          <a:bodyPr>
            <a:normAutofit/>
          </a:bodyPr>
          <a:lstStyle/>
          <a:p>
            <a:r>
              <a:rPr lang="en-GB" dirty="0"/>
              <a:t>Film</a:t>
            </a:r>
          </a:p>
          <a:p>
            <a:pPr lvl="1"/>
            <a:r>
              <a:rPr lang="en-GB" dirty="0"/>
              <a:t>Java entity interface </a:t>
            </a:r>
          </a:p>
          <a:p>
            <a:pPr lvl="1"/>
            <a:r>
              <a:rPr lang="en-GB" dirty="0"/>
              <a:t>Generated from the “film” table </a:t>
            </a:r>
          </a:p>
          <a:p>
            <a:pPr lvl="1"/>
            <a:r>
              <a:rPr lang="en-GB" dirty="0"/>
              <a:t>Getters and setters for all columns</a:t>
            </a:r>
          </a:p>
          <a:p>
            <a:r>
              <a:rPr lang="en-GB" dirty="0" err="1"/>
              <a:t>FilmManager</a:t>
            </a:r>
            <a:endParaRPr lang="en-GB" dirty="0"/>
          </a:p>
          <a:p>
            <a:pPr lvl="1"/>
            <a:r>
              <a:rPr lang="en-GB" dirty="0"/>
              <a:t>Create streams</a:t>
            </a:r>
          </a:p>
          <a:p>
            <a:r>
              <a:rPr lang="en-GB" dirty="0" err="1"/>
              <a:t>FilmImpl</a:t>
            </a:r>
            <a:r>
              <a:rPr lang="en-GB" dirty="0"/>
              <a:t> and </a:t>
            </a:r>
            <a:r>
              <a:rPr lang="en-GB" dirty="0" err="1"/>
              <a:t>FilmManagerImpl</a:t>
            </a:r>
            <a:endParaRPr lang="en-GB" dirty="0"/>
          </a:p>
          <a:p>
            <a:pPr lvl="1"/>
            <a:r>
              <a:rPr lang="en-GB" dirty="0"/>
              <a:t>Default implementation</a:t>
            </a:r>
          </a:p>
          <a:p>
            <a:pPr lvl="1"/>
            <a:r>
              <a:rPr lang="en-GB" dirty="0"/>
              <a:t>Or write your own </a:t>
            </a:r>
            <a:endParaRPr lang="sv-SE" dirty="0"/>
          </a:p>
          <a:p>
            <a:endParaRPr lang="sv-SE"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2064" y="1825624"/>
            <a:ext cx="4722968" cy="3763615"/>
          </a:xfrm>
          <a:prstGeom prst="rect">
            <a:avLst/>
          </a:prstGeom>
        </p:spPr>
      </p:pic>
    </p:spTree>
    <p:extLst>
      <p:ext uri="{BB962C8B-B14F-4D97-AF65-F5344CB8AC3E}">
        <p14:creationId xmlns:p14="http://schemas.microsoft.com/office/powerpoint/2010/main" val="7052873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smtClean="0"/>
              <a:t>Speedment Project Demo</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normAutofit/>
          </a:bodyPr>
          <a:lstStyle/>
          <a:p>
            <a:pPr marL="0" indent="0">
              <a:buNone/>
            </a:pPr>
            <a:endParaRPr lang="en-GB" sz="3600" dirty="0">
              <a:latin typeface="Consolas" charset="0"/>
              <a:ea typeface="Consolas" charset="0"/>
              <a:cs typeface="Consolas" charset="0"/>
            </a:endParaRPr>
          </a:p>
          <a:p>
            <a:pPr marL="0" indent="0">
              <a:buNone/>
            </a:pPr>
            <a:endParaRPr lang="en-GB" sz="3600" dirty="0">
              <a:latin typeface="Consolas" charset="0"/>
              <a:ea typeface="Consolas" charset="0"/>
              <a:cs typeface="Consolas" charset="0"/>
            </a:endParaRPr>
          </a:p>
          <a:p>
            <a:pPr marL="0" indent="0">
              <a:buNone/>
            </a:pPr>
            <a:r>
              <a:rPr lang="en-GB" sz="3600" dirty="0">
                <a:latin typeface="Consolas" charset="0"/>
                <a:ea typeface="Consolas" charset="0"/>
                <a:cs typeface="Consolas" charset="0"/>
              </a:rPr>
              <a:t> </a:t>
            </a:r>
          </a:p>
          <a:p>
            <a:pPr marL="0" indent="0">
              <a:buNone/>
            </a:pPr>
            <a:endParaRPr lang="en-GB" sz="3600" dirty="0">
              <a:latin typeface="Consolas" charset="0"/>
              <a:ea typeface="Consolas" charset="0"/>
              <a:cs typeface="Consolas" charset="0"/>
            </a:endParaRPr>
          </a:p>
          <a:p>
            <a:pPr marL="0" indent="0">
              <a:buNone/>
            </a:pPr>
            <a:endParaRPr lang="sv-SE" sz="3600" dirty="0">
              <a:latin typeface="Consolas" charset="0"/>
              <a:ea typeface="Consolas" charset="0"/>
              <a:cs typeface="Consolas" charset="0"/>
            </a:endParaRPr>
          </a:p>
        </p:txBody>
      </p:sp>
    </p:spTree>
    <p:extLst>
      <p:ext uri="{BB962C8B-B14F-4D97-AF65-F5344CB8AC3E}">
        <p14:creationId xmlns:p14="http://schemas.microsoft.com/office/powerpoint/2010/main" val="1508202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Initializing Speedment</a:t>
            </a:r>
            <a:endParaRPr lang="sv-SE" dirty="0"/>
          </a:p>
        </p:txBody>
      </p:sp>
      <p:sp>
        <p:nvSpPr>
          <p:cNvPr id="4" name="Content Placeholder 3"/>
          <p:cNvSpPr>
            <a:spLocks noGrp="1"/>
          </p:cNvSpPr>
          <p:nvPr>
            <p:ph idx="1"/>
          </p:nvPr>
        </p:nvSpPr>
        <p:spPr>
          <a:xfrm>
            <a:off x="838200" y="2852936"/>
            <a:ext cx="10874424" cy="3384376"/>
          </a:xfrm>
        </p:spPr>
        <p:txBody>
          <a:bodyPr>
            <a:noAutofit/>
          </a:bodyPr>
          <a:lstStyle/>
          <a:p>
            <a:pPr marL="0" indent="0">
              <a:lnSpc>
                <a:spcPct val="100000"/>
              </a:lnSpc>
              <a:spcBef>
                <a:spcPts val="0"/>
              </a:spcBef>
              <a:buNone/>
            </a:pPr>
            <a:r>
              <a:rPr lang="en-US" dirty="0" err="1">
                <a:latin typeface="Consolas" panose="020B0609020204030204" pitchFamily="49" charset="0"/>
              </a:rPr>
              <a:t>SakilaApplication</a:t>
            </a:r>
            <a:r>
              <a:rPr lang="en-US" dirty="0">
                <a:latin typeface="Consolas" panose="020B0609020204030204" pitchFamily="49" charset="0"/>
              </a:rPr>
              <a:t> app = new </a:t>
            </a:r>
            <a:r>
              <a:rPr lang="en-US" dirty="0" err="1">
                <a:latin typeface="Consolas" panose="020B0609020204030204" pitchFamily="49" charset="0"/>
              </a:rPr>
              <a:t>SakilaApplicationBuilder</a:t>
            </a:r>
            <a:r>
              <a:rPr lang="en-US" dirty="0">
                <a:latin typeface="Consolas" panose="020B0609020204030204" pitchFamily="49" charset="0"/>
              </a:rPr>
              <a:t>()</a:t>
            </a:r>
          </a:p>
          <a:p>
            <a:pPr marL="0" indent="0">
              <a:lnSpc>
                <a:spcPct val="100000"/>
              </a:lnSpc>
              <a:spcBef>
                <a:spcPts val="0"/>
              </a:spcBef>
              <a:buNone/>
            </a:pPr>
            <a:r>
              <a:rPr lang="en-US" dirty="0">
                <a:latin typeface="Consolas" panose="020B0609020204030204" pitchFamily="49" charset="0"/>
              </a:rPr>
              <a:t>    .</a:t>
            </a:r>
            <a:r>
              <a:rPr lang="en-US" dirty="0" err="1">
                <a:latin typeface="Consolas" panose="020B0609020204030204" pitchFamily="49" charset="0"/>
              </a:rPr>
              <a:t>withPassword</a:t>
            </a:r>
            <a:r>
              <a:rPr lang="en-US" dirty="0">
                <a:latin typeface="Consolas" panose="020B0609020204030204" pitchFamily="49" charset="0"/>
              </a:rPr>
              <a:t>("</a:t>
            </a:r>
            <a:r>
              <a:rPr lang="en-US" dirty="0" err="1">
                <a:latin typeface="Consolas" panose="020B0609020204030204" pitchFamily="49" charset="0"/>
              </a:rPr>
              <a:t>sakila</a:t>
            </a:r>
            <a:r>
              <a:rPr lang="en-US" dirty="0">
                <a:latin typeface="Consolas" panose="020B0609020204030204" pitchFamily="49" charset="0"/>
              </a:rPr>
              <a:t>-password")</a:t>
            </a:r>
          </a:p>
          <a:p>
            <a:pPr marL="0" indent="0">
              <a:lnSpc>
                <a:spcPct val="100000"/>
              </a:lnSpc>
              <a:spcBef>
                <a:spcPts val="0"/>
              </a:spcBef>
              <a:buNone/>
            </a:pPr>
            <a:r>
              <a:rPr lang="en-US" dirty="0">
                <a:latin typeface="Consolas" panose="020B0609020204030204" pitchFamily="49" charset="0"/>
              </a:rPr>
              <a:t>    .build();</a:t>
            </a:r>
          </a:p>
          <a:p>
            <a:pPr marL="0" indent="0">
              <a:lnSpc>
                <a:spcPct val="100000"/>
              </a:lnSpc>
              <a:spcBef>
                <a:spcPts val="0"/>
              </a:spcBef>
              <a:buNone/>
            </a:pPr>
            <a:endParaRPr lang="en-US" dirty="0">
              <a:latin typeface="Consolas" panose="020B0609020204030204" pitchFamily="49" charset="0"/>
            </a:endParaRPr>
          </a:p>
          <a:p>
            <a:pPr marL="0" indent="0">
              <a:lnSpc>
                <a:spcPct val="100000"/>
              </a:lnSpc>
              <a:spcBef>
                <a:spcPts val="0"/>
              </a:spcBef>
              <a:buNone/>
            </a:pPr>
            <a:r>
              <a:rPr lang="en-US" dirty="0" err="1">
                <a:latin typeface="Consolas" panose="020B0609020204030204" pitchFamily="49" charset="0"/>
              </a:rPr>
              <a:t>FilmManager</a:t>
            </a:r>
            <a:r>
              <a:rPr lang="en-US" dirty="0">
                <a:latin typeface="Consolas" panose="020B0609020204030204" pitchFamily="49" charset="0"/>
              </a:rPr>
              <a:t> films = </a:t>
            </a:r>
            <a:r>
              <a:rPr lang="en-US" dirty="0" err="1">
                <a:latin typeface="Consolas" panose="020B0609020204030204" pitchFamily="49" charset="0"/>
              </a:rPr>
              <a:t>app.getOrThrow</a:t>
            </a:r>
            <a:r>
              <a:rPr lang="en-US" dirty="0">
                <a:latin typeface="Consolas" panose="020B0609020204030204" pitchFamily="49" charset="0"/>
              </a:rPr>
              <a:t>(</a:t>
            </a:r>
            <a:r>
              <a:rPr lang="en-US" dirty="0" err="1">
                <a:latin typeface="Consolas" panose="020B0609020204030204" pitchFamily="49" charset="0"/>
              </a:rPr>
              <a:t>FilmManager.class</a:t>
            </a:r>
            <a:r>
              <a:rPr lang="en-US" dirty="0">
                <a:latin typeface="Consolas" panose="020B0609020204030204" pitchFamily="49" charset="0"/>
              </a:rPr>
              <a:t>);</a:t>
            </a:r>
            <a:endParaRPr lang="sv-SE" dirty="0">
              <a:latin typeface="Consolas" panose="020B0609020204030204" pitchFamily="49" charset="0"/>
            </a:endParaRPr>
          </a:p>
        </p:txBody>
      </p:sp>
      <p:cxnSp>
        <p:nvCxnSpPr>
          <p:cNvPr id="6" name="Straight Connector 5"/>
          <p:cNvCxnSpPr/>
          <p:nvPr/>
        </p:nvCxnSpPr>
        <p:spPr>
          <a:xfrm flipH="1" flipV="1">
            <a:off x="3071664" y="2420888"/>
            <a:ext cx="360040" cy="43204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91444" y="1556792"/>
            <a:ext cx="4680520" cy="830997"/>
          </a:xfrm>
          <a:prstGeom prst="rect">
            <a:avLst/>
          </a:prstGeom>
          <a:noFill/>
        </p:spPr>
        <p:txBody>
          <a:bodyPr wrap="square" lIns="0" rtlCol="0">
            <a:spAutoFit/>
          </a:bodyPr>
          <a:lstStyle/>
          <a:p>
            <a:r>
              <a:rPr lang="en-US" sz="2400" b="1" dirty="0">
                <a:latin typeface="+mn-lt"/>
              </a:rPr>
              <a:t>These classes are generated automatically</a:t>
            </a:r>
            <a:endParaRPr lang="sv-SE" sz="2400" b="1" dirty="0">
              <a:latin typeface="+mn-lt"/>
            </a:endParaRPr>
          </a:p>
        </p:txBody>
      </p:sp>
      <p:sp>
        <p:nvSpPr>
          <p:cNvPr id="8" name="TextBox 7"/>
          <p:cNvSpPr txBox="1"/>
          <p:nvPr/>
        </p:nvSpPr>
        <p:spPr>
          <a:xfrm>
            <a:off x="6960096" y="1556792"/>
            <a:ext cx="4968552" cy="830997"/>
          </a:xfrm>
          <a:prstGeom prst="rect">
            <a:avLst/>
          </a:prstGeom>
          <a:noFill/>
        </p:spPr>
        <p:txBody>
          <a:bodyPr wrap="square" lIns="0" rtlCol="0">
            <a:spAutoFit/>
          </a:bodyPr>
          <a:lstStyle>
            <a:defPPr>
              <a:defRPr lang="en-US"/>
            </a:defPPr>
            <a:lvl1pPr>
              <a:defRPr b="1">
                <a:latin typeface="+mn-lt"/>
              </a:defRPr>
            </a:lvl1pPr>
          </a:lstStyle>
          <a:p>
            <a:r>
              <a:rPr lang="en-US" sz="2400"/>
              <a:t>The application </a:t>
            </a:r>
            <a:r>
              <a:rPr lang="en-US" sz="2400" dirty="0"/>
              <a:t>instance is configured using a Builder-pattern</a:t>
            </a:r>
            <a:endParaRPr lang="sv-SE" sz="2400" dirty="0"/>
          </a:p>
        </p:txBody>
      </p:sp>
      <p:cxnSp>
        <p:nvCxnSpPr>
          <p:cNvPr id="9" name="Straight Connector 8"/>
          <p:cNvCxnSpPr/>
          <p:nvPr/>
        </p:nvCxnSpPr>
        <p:spPr>
          <a:xfrm flipV="1">
            <a:off x="7968208" y="2387789"/>
            <a:ext cx="504056" cy="494567"/>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091444" y="5694347"/>
            <a:ext cx="6300700" cy="830997"/>
          </a:xfrm>
          <a:prstGeom prst="rect">
            <a:avLst/>
          </a:prstGeom>
          <a:noFill/>
        </p:spPr>
        <p:txBody>
          <a:bodyPr wrap="square" lIns="0" rtlCol="0">
            <a:spAutoFit/>
          </a:bodyPr>
          <a:lstStyle>
            <a:defPPr>
              <a:defRPr lang="en-US"/>
            </a:defPPr>
            <a:lvl1pPr>
              <a:defRPr b="1">
                <a:latin typeface="+mn-lt"/>
              </a:defRPr>
            </a:lvl1pPr>
          </a:lstStyle>
          <a:p>
            <a:r>
              <a:rPr lang="en-US" sz="2400" dirty="0"/>
              <a:t>A manager class is generated for every database table</a:t>
            </a:r>
            <a:endParaRPr lang="sv-SE" sz="2400" dirty="0"/>
          </a:p>
        </p:txBody>
      </p:sp>
      <p:cxnSp>
        <p:nvCxnSpPr>
          <p:cNvPr id="14" name="Straight Connector 13"/>
          <p:cNvCxnSpPr/>
          <p:nvPr/>
        </p:nvCxnSpPr>
        <p:spPr>
          <a:xfrm flipV="1">
            <a:off x="1775520" y="5171335"/>
            <a:ext cx="458029" cy="498996"/>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843969"/>
      </p:ext>
    </p:extLst>
  </p:cSld>
  <p:clrMapOvr>
    <a:masterClrMapping/>
  </p:clrMapOvr>
  <mc:AlternateContent xmlns:mc="http://schemas.openxmlformats.org/markup-compatibility/2006" xmlns:p14="http://schemas.microsoft.com/office/powerpoint/2010/main">
    <mc:Choice Requires="p14">
      <p:transition spd="slow" p14:dur="2000" advTm="27"/>
    </mc:Choice>
    <mc:Fallback xmlns="">
      <p:transition spd="slow" advTm="2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75245"/>
            <a:ext cx="10515600" cy="1325563"/>
          </a:xfrm>
        </p:spPr>
        <p:txBody>
          <a:bodyPr/>
          <a:lstStyle/>
          <a:p>
            <a:r>
              <a:rPr lang="sv-SE" dirty="0"/>
              <a:t>Spring Integration</a:t>
            </a:r>
          </a:p>
        </p:txBody>
      </p:sp>
      <p:sp>
        <p:nvSpPr>
          <p:cNvPr id="6" name="Content Placeholder 3"/>
          <p:cNvSpPr>
            <a:spLocks noGrp="1"/>
          </p:cNvSpPr>
          <p:nvPr>
            <p:ph idx="1"/>
          </p:nvPr>
        </p:nvSpPr>
        <p:spPr>
          <a:xfrm>
            <a:off x="1127448" y="1518859"/>
            <a:ext cx="10515600" cy="4862469"/>
          </a:xfrm>
        </p:spPr>
        <p:txBody>
          <a:bodyPr>
            <a:noAutofit/>
          </a:bodyPr>
          <a:lstStyle/>
          <a:p>
            <a:pPr marL="0" indent="0">
              <a:lnSpc>
                <a:spcPct val="100000"/>
              </a:lnSpc>
              <a:spcBef>
                <a:spcPts val="0"/>
              </a:spcBef>
              <a:buNone/>
            </a:pPr>
            <a:r>
              <a:rPr lang="en-US" sz="2400" dirty="0">
                <a:latin typeface="Consolas" panose="020B0609020204030204" pitchFamily="49" charset="0"/>
              </a:rPr>
              <a:t>@Configuration</a:t>
            </a:r>
          </a:p>
          <a:p>
            <a:pPr marL="0" indent="0">
              <a:lnSpc>
                <a:spcPct val="100000"/>
              </a:lnSpc>
              <a:spcBef>
                <a:spcPts val="0"/>
              </a:spcBef>
              <a:buNone/>
            </a:pPr>
            <a:r>
              <a:rPr lang="en-US" sz="2400" dirty="0">
                <a:latin typeface="Consolas" panose="020B0609020204030204" pitchFamily="49" charset="0"/>
              </a:rPr>
              <a:t>public class </a:t>
            </a:r>
            <a:r>
              <a:rPr lang="en-US" sz="2400" dirty="0" err="1">
                <a:latin typeface="Consolas" panose="020B0609020204030204" pitchFamily="49" charset="0"/>
              </a:rPr>
              <a:t>AppConfig</a:t>
            </a:r>
            <a:r>
              <a:rPr lang="en-US" sz="2400" dirty="0">
                <a:latin typeface="Consolas" panose="020B0609020204030204" pitchFamily="49" charset="0"/>
              </a:rPr>
              <a:t> {</a:t>
            </a:r>
          </a:p>
          <a:p>
            <a:pPr marL="0" indent="0">
              <a:lnSpc>
                <a:spcPct val="100000"/>
              </a:lnSpc>
              <a:spcBef>
                <a:spcPts val="0"/>
              </a:spcBef>
              <a:buNone/>
            </a:pPr>
            <a:r>
              <a:rPr lang="en-US" sz="2400" dirty="0">
                <a:latin typeface="Consolas" panose="020B0609020204030204" pitchFamily="49" charset="0"/>
              </a:rPr>
              <a:t>    private @Value("${</a:t>
            </a:r>
            <a:r>
              <a:rPr lang="en-US" sz="2400" dirty="0" err="1">
                <a:latin typeface="Consolas" panose="020B0609020204030204" pitchFamily="49" charset="0"/>
              </a:rPr>
              <a:t>dbms.username</a:t>
            </a:r>
            <a:r>
              <a:rPr lang="en-US" sz="2400" dirty="0">
                <a:latin typeface="Consolas" panose="020B0609020204030204" pitchFamily="49" charset="0"/>
              </a:rPr>
              <a:t>}") String username;</a:t>
            </a:r>
          </a:p>
          <a:p>
            <a:pPr marL="0" indent="0">
              <a:lnSpc>
                <a:spcPct val="100000"/>
              </a:lnSpc>
              <a:spcBef>
                <a:spcPts val="0"/>
              </a:spcBef>
              <a:buNone/>
            </a:pPr>
            <a:r>
              <a:rPr lang="en-US" sz="2400" dirty="0">
                <a:latin typeface="Consolas" panose="020B0609020204030204" pitchFamily="49" charset="0"/>
              </a:rPr>
              <a:t>    private @Value("${</a:t>
            </a:r>
            <a:r>
              <a:rPr lang="en-US" sz="2400" dirty="0" err="1">
                <a:latin typeface="Consolas" panose="020B0609020204030204" pitchFamily="49" charset="0"/>
              </a:rPr>
              <a:t>dbms.password</a:t>
            </a:r>
            <a:r>
              <a:rPr lang="en-US" sz="2400" dirty="0">
                <a:latin typeface="Consolas" panose="020B0609020204030204" pitchFamily="49" charset="0"/>
              </a:rPr>
              <a:t>}") String password;</a:t>
            </a:r>
          </a:p>
          <a:p>
            <a:pPr marL="0" indent="0">
              <a:lnSpc>
                <a:spcPct val="100000"/>
              </a:lnSpc>
              <a:spcBef>
                <a:spcPts val="0"/>
              </a:spcBef>
              <a:buNone/>
            </a:pPr>
            <a:r>
              <a:rPr lang="en-US" sz="2400" dirty="0">
                <a:latin typeface="Consolas" panose="020B0609020204030204" pitchFamily="49" charset="0"/>
              </a:rPr>
              <a:t>    private @Value("${</a:t>
            </a:r>
            <a:r>
              <a:rPr lang="en-US" sz="2400" dirty="0" err="1">
                <a:latin typeface="Consolas" panose="020B0609020204030204" pitchFamily="49" charset="0"/>
              </a:rPr>
              <a:t>dbms.schema</a:t>
            </a:r>
            <a:r>
              <a:rPr lang="en-US" sz="2400" dirty="0">
                <a:latin typeface="Consolas" panose="020B0609020204030204" pitchFamily="49" charset="0"/>
              </a:rPr>
              <a:t>}") String schema;</a:t>
            </a:r>
          </a:p>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    @Bean</a:t>
            </a:r>
          </a:p>
          <a:p>
            <a:pPr marL="0" indent="0">
              <a:lnSpc>
                <a:spcPct val="100000"/>
              </a:lnSpc>
              <a:spcBef>
                <a:spcPts val="0"/>
              </a:spcBef>
              <a:buNone/>
            </a:pPr>
            <a:r>
              <a:rPr lang="en-US" sz="2400" dirty="0">
                <a:latin typeface="Consolas" panose="020B0609020204030204" pitchFamily="49" charset="0"/>
              </a:rPr>
              <a:t>    public </a:t>
            </a:r>
            <a:r>
              <a:rPr lang="en-US" sz="2400" dirty="0" err="1">
                <a:latin typeface="Consolas" panose="020B0609020204030204" pitchFamily="49" charset="0"/>
              </a:rPr>
              <a:t>SakilaApplication</a:t>
            </a:r>
            <a:r>
              <a:rPr lang="en-US" sz="2400" dirty="0">
                <a:latin typeface="Consolas" panose="020B0609020204030204" pitchFamily="49" charset="0"/>
              </a:rPr>
              <a:t> </a:t>
            </a:r>
            <a:r>
              <a:rPr lang="en-US" sz="2400" dirty="0" err="1">
                <a:latin typeface="Consolas" panose="020B0609020204030204" pitchFamily="49" charset="0"/>
              </a:rPr>
              <a:t>getSakilaApplication</a:t>
            </a:r>
            <a:r>
              <a:rPr lang="en-US" sz="2400" dirty="0">
                <a:latin typeface="Consolas" panose="020B0609020204030204" pitchFamily="49" charset="0"/>
              </a:rPr>
              <a:t>() {</a:t>
            </a:r>
          </a:p>
          <a:p>
            <a:pPr marL="0" indent="0">
              <a:lnSpc>
                <a:spcPct val="100000"/>
              </a:lnSpc>
              <a:spcBef>
                <a:spcPts val="0"/>
              </a:spcBef>
              <a:buNone/>
            </a:pPr>
            <a:r>
              <a:rPr lang="en-US" sz="2400" dirty="0">
                <a:latin typeface="Consolas" panose="020B0609020204030204" pitchFamily="49" charset="0"/>
              </a:rPr>
              <a:t>        return new </a:t>
            </a:r>
            <a:r>
              <a:rPr lang="en-US" sz="2400" dirty="0" err="1">
                <a:latin typeface="Consolas" panose="020B0609020204030204" pitchFamily="49" charset="0"/>
              </a:rPr>
              <a:t>SakilaApplicationBuilder</a:t>
            </a:r>
            <a:r>
              <a:rPr lang="en-US" sz="2400" dirty="0">
                <a:latin typeface="Consolas" panose="020B0609020204030204" pitchFamily="49" charset="0"/>
              </a:rPr>
              <a:t>()</a:t>
            </a:r>
          </a:p>
          <a:p>
            <a:pPr marL="0" indent="0">
              <a:lnSpc>
                <a:spcPct val="100000"/>
              </a:lnSpc>
              <a:spcBef>
                <a:spcPts val="0"/>
              </a:spcBef>
              <a:buNone/>
            </a:pPr>
            <a:r>
              <a:rPr lang="en-US" sz="2400" dirty="0">
                <a:latin typeface="Consolas" panose="020B0609020204030204" pitchFamily="49" charset="0"/>
              </a:rPr>
              <a:t>            .</a:t>
            </a:r>
            <a:r>
              <a:rPr lang="en-US" sz="2400" dirty="0" err="1">
                <a:latin typeface="Consolas" panose="020B0609020204030204" pitchFamily="49" charset="0"/>
              </a:rPr>
              <a:t>withUsername</a:t>
            </a:r>
            <a:r>
              <a:rPr lang="en-US" sz="2400" dirty="0">
                <a:latin typeface="Consolas" panose="020B0609020204030204" pitchFamily="49" charset="0"/>
              </a:rPr>
              <a:t>(username)</a:t>
            </a:r>
          </a:p>
          <a:p>
            <a:pPr marL="0" indent="0">
              <a:lnSpc>
                <a:spcPct val="100000"/>
              </a:lnSpc>
              <a:spcBef>
                <a:spcPts val="0"/>
              </a:spcBef>
              <a:buNone/>
            </a:pPr>
            <a:r>
              <a:rPr lang="en-US" sz="2400" dirty="0">
                <a:latin typeface="Consolas" panose="020B0609020204030204" pitchFamily="49" charset="0"/>
              </a:rPr>
              <a:t>            .</a:t>
            </a:r>
            <a:r>
              <a:rPr lang="en-US" sz="2400" dirty="0" err="1">
                <a:latin typeface="Consolas" panose="020B0609020204030204" pitchFamily="49" charset="0"/>
              </a:rPr>
              <a:t>withPassword</a:t>
            </a:r>
            <a:r>
              <a:rPr lang="en-US" sz="2400" dirty="0">
                <a:latin typeface="Consolas" panose="020B0609020204030204" pitchFamily="49" charset="0"/>
              </a:rPr>
              <a:t>(password)</a:t>
            </a:r>
          </a:p>
          <a:p>
            <a:pPr marL="0" indent="0">
              <a:lnSpc>
                <a:spcPct val="100000"/>
              </a:lnSpc>
              <a:spcBef>
                <a:spcPts val="0"/>
              </a:spcBef>
              <a:buNone/>
            </a:pPr>
            <a:r>
              <a:rPr lang="en-US" sz="2400" dirty="0">
                <a:latin typeface="Consolas" panose="020B0609020204030204" pitchFamily="49" charset="0"/>
              </a:rPr>
              <a:t>            .</a:t>
            </a:r>
            <a:r>
              <a:rPr lang="en-US" sz="2400" dirty="0" err="1">
                <a:latin typeface="Consolas" panose="020B0609020204030204" pitchFamily="49" charset="0"/>
              </a:rPr>
              <a:t>withSchema</a:t>
            </a:r>
            <a:r>
              <a:rPr lang="en-US" sz="2400" dirty="0">
                <a:latin typeface="Consolas" panose="020B0609020204030204" pitchFamily="49" charset="0"/>
              </a:rPr>
              <a:t>(schema)</a:t>
            </a:r>
          </a:p>
          <a:p>
            <a:pPr marL="0" indent="0">
              <a:lnSpc>
                <a:spcPct val="100000"/>
              </a:lnSpc>
              <a:spcBef>
                <a:spcPts val="0"/>
              </a:spcBef>
              <a:buNone/>
            </a:pPr>
            <a:r>
              <a:rPr lang="en-US" sz="2400" dirty="0">
                <a:latin typeface="Consolas" panose="020B0609020204030204" pitchFamily="49" charset="0"/>
              </a:rPr>
              <a:t>            .build();</a:t>
            </a:r>
          </a:p>
          <a:p>
            <a:pPr marL="0" indent="0">
              <a:lnSpc>
                <a:spcPct val="100000"/>
              </a:lnSpc>
              <a:spcBef>
                <a:spcPts val="0"/>
              </a:spcBef>
              <a:buNone/>
            </a:pPr>
            <a:r>
              <a:rPr lang="en-US" sz="2400" dirty="0">
                <a:latin typeface="Consolas" panose="020B0609020204030204" pitchFamily="49" charset="0"/>
              </a:rPr>
              <a:t>    }</a:t>
            </a:r>
          </a:p>
          <a:p>
            <a:pPr marL="0" indent="0">
              <a:lnSpc>
                <a:spcPct val="100000"/>
              </a:lnSpc>
              <a:spcBef>
                <a:spcPts val="0"/>
              </a:spcBef>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460737267"/>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Spring Integration</a:t>
            </a:r>
          </a:p>
        </p:txBody>
      </p:sp>
      <p:sp>
        <p:nvSpPr>
          <p:cNvPr id="6" name="Content Placeholder 3"/>
          <p:cNvSpPr>
            <a:spLocks noGrp="1"/>
          </p:cNvSpPr>
          <p:nvPr>
            <p:ph idx="1"/>
          </p:nvPr>
        </p:nvSpPr>
        <p:spPr>
          <a:xfrm>
            <a:off x="1127448" y="1734883"/>
            <a:ext cx="10729192" cy="4862469"/>
          </a:xfrm>
        </p:spPr>
        <p:txBody>
          <a:bodyPr>
            <a:normAutofit/>
          </a:bodyPr>
          <a:lstStyle/>
          <a:p>
            <a:pPr marL="0" indent="0">
              <a:lnSpc>
                <a:spcPct val="100000"/>
              </a:lnSpc>
              <a:spcBef>
                <a:spcPts val="0"/>
              </a:spcBef>
              <a:buNone/>
            </a:pPr>
            <a:endParaRPr lang="en-US" sz="2400" dirty="0">
              <a:latin typeface="Consolas" panose="020B0609020204030204" pitchFamily="49" charset="0"/>
            </a:endParaRPr>
          </a:p>
          <a:p>
            <a:pPr marL="0" indent="0">
              <a:lnSpc>
                <a:spcPct val="100000"/>
              </a:lnSpc>
              <a:spcBef>
                <a:spcPts val="0"/>
              </a:spcBef>
              <a:buNone/>
            </a:pPr>
            <a:r>
              <a:rPr lang="en-US" sz="2400" dirty="0">
                <a:latin typeface="Consolas" panose="020B0609020204030204" pitchFamily="49" charset="0"/>
              </a:rPr>
              <a:t>    // Individual managers</a:t>
            </a:r>
          </a:p>
          <a:p>
            <a:pPr marL="0" indent="0">
              <a:lnSpc>
                <a:spcPct val="100000"/>
              </a:lnSpc>
              <a:spcBef>
                <a:spcPts val="0"/>
              </a:spcBef>
              <a:buNone/>
            </a:pPr>
            <a:r>
              <a:rPr lang="en-US" sz="2400" dirty="0">
                <a:latin typeface="Consolas" panose="020B0609020204030204" pitchFamily="49" charset="0"/>
              </a:rPr>
              <a:t>    @Bean</a:t>
            </a:r>
          </a:p>
          <a:p>
            <a:pPr marL="0" indent="0">
              <a:lnSpc>
                <a:spcPct val="100000"/>
              </a:lnSpc>
              <a:spcBef>
                <a:spcPts val="0"/>
              </a:spcBef>
              <a:buNone/>
            </a:pPr>
            <a:r>
              <a:rPr lang="en-US" sz="2400" dirty="0">
                <a:latin typeface="Consolas" panose="020B0609020204030204" pitchFamily="49" charset="0"/>
              </a:rPr>
              <a:t>    public </a:t>
            </a:r>
            <a:r>
              <a:rPr lang="en-US" sz="2400" dirty="0" err="1">
                <a:latin typeface="Consolas" panose="020B0609020204030204" pitchFamily="49" charset="0"/>
              </a:rPr>
              <a:t>FilmManager</a:t>
            </a:r>
            <a:r>
              <a:rPr lang="en-US" sz="2400" dirty="0">
                <a:latin typeface="Consolas" panose="020B0609020204030204" pitchFamily="49" charset="0"/>
              </a:rPr>
              <a:t> </a:t>
            </a:r>
            <a:r>
              <a:rPr lang="en-US" sz="2400" dirty="0" err="1">
                <a:latin typeface="Consolas" panose="020B0609020204030204" pitchFamily="49" charset="0"/>
              </a:rPr>
              <a:t>getFilmManager</a:t>
            </a:r>
            <a:r>
              <a:rPr lang="en-US" sz="2400" dirty="0">
                <a:latin typeface="Consolas" panose="020B0609020204030204" pitchFamily="49" charset="0"/>
              </a:rPr>
              <a:t>(</a:t>
            </a:r>
            <a:r>
              <a:rPr lang="en-US" sz="2400" dirty="0" err="1">
                <a:latin typeface="Consolas" panose="020B0609020204030204" pitchFamily="49" charset="0"/>
              </a:rPr>
              <a:t>SakilaApplication</a:t>
            </a:r>
            <a:r>
              <a:rPr lang="en-US" sz="2400" dirty="0">
                <a:latin typeface="Consolas" panose="020B0609020204030204" pitchFamily="49" charset="0"/>
              </a:rPr>
              <a:t> app) {</a:t>
            </a:r>
          </a:p>
          <a:p>
            <a:pPr marL="0" indent="0">
              <a:lnSpc>
                <a:spcPct val="100000"/>
              </a:lnSpc>
              <a:spcBef>
                <a:spcPts val="0"/>
              </a:spcBef>
              <a:buNone/>
            </a:pPr>
            <a:r>
              <a:rPr lang="en-US" sz="2400" dirty="0">
                <a:latin typeface="Consolas" panose="020B0609020204030204" pitchFamily="49" charset="0"/>
              </a:rPr>
              <a:t>        return </a:t>
            </a:r>
            <a:r>
              <a:rPr lang="en-US" sz="2400" dirty="0" err="1">
                <a:latin typeface="Consolas" panose="020B0609020204030204" pitchFamily="49" charset="0"/>
              </a:rPr>
              <a:t>app.getOrThrow</a:t>
            </a:r>
            <a:r>
              <a:rPr lang="en-US" sz="2400" dirty="0">
                <a:latin typeface="Consolas" panose="020B0609020204030204" pitchFamily="49" charset="0"/>
              </a:rPr>
              <a:t>(</a:t>
            </a:r>
            <a:r>
              <a:rPr lang="en-US" sz="2400" dirty="0" err="1">
                <a:latin typeface="Consolas" panose="020B0609020204030204" pitchFamily="49" charset="0"/>
              </a:rPr>
              <a:t>FilmManager.class</a:t>
            </a:r>
            <a:r>
              <a:rPr lang="en-US" sz="2400" dirty="0">
                <a:latin typeface="Consolas" panose="020B0609020204030204" pitchFamily="49" charset="0"/>
              </a:rPr>
              <a:t>);</a:t>
            </a:r>
          </a:p>
          <a:p>
            <a:pPr marL="0" indent="0">
              <a:lnSpc>
                <a:spcPct val="100000"/>
              </a:lnSpc>
              <a:spcBef>
                <a:spcPts val="0"/>
              </a:spcBef>
              <a:buNone/>
            </a:pPr>
            <a:r>
              <a:rPr lang="en-US" sz="2400" dirty="0">
                <a:latin typeface="Consolas" panose="020B0609020204030204" pitchFamily="49" charset="0"/>
              </a:rPr>
              <a:t>    }</a:t>
            </a:r>
          </a:p>
          <a:p>
            <a:pPr marL="0" indent="0">
              <a:lnSpc>
                <a:spcPct val="100000"/>
              </a:lnSpc>
              <a:spcBef>
                <a:spcPts val="0"/>
              </a:spcBef>
              <a:buNone/>
            </a:pPr>
            <a:endParaRPr lang="en-US" sz="2400" dirty="0">
              <a:latin typeface="Consolas" panose="020B0609020204030204" pitchFamily="49" charset="0"/>
            </a:endParaRPr>
          </a:p>
        </p:txBody>
      </p:sp>
    </p:spTree>
    <p:extLst>
      <p:ext uri="{BB962C8B-B14F-4D97-AF65-F5344CB8AC3E}">
        <p14:creationId xmlns:p14="http://schemas.microsoft.com/office/powerpoint/2010/main" val="35019916"/>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Spring Integration</a:t>
            </a:r>
          </a:p>
        </p:txBody>
      </p:sp>
      <p:sp>
        <p:nvSpPr>
          <p:cNvPr id="6" name="Content Placeholder 3"/>
          <p:cNvSpPr>
            <a:spLocks noGrp="1"/>
          </p:cNvSpPr>
          <p:nvPr>
            <p:ph idx="1"/>
          </p:nvPr>
        </p:nvSpPr>
        <p:spPr>
          <a:xfrm>
            <a:off x="838200" y="1734883"/>
            <a:ext cx="10804848" cy="4862469"/>
          </a:xfrm>
        </p:spPr>
        <p:txBody>
          <a:bodyPr>
            <a:normAutofit/>
          </a:bodyPr>
          <a:lstStyle/>
          <a:p>
            <a:pPr marL="0" indent="0">
              <a:lnSpc>
                <a:spcPct val="100000"/>
              </a:lnSpc>
              <a:spcBef>
                <a:spcPts val="0"/>
              </a:spcBef>
              <a:buNone/>
            </a:pPr>
            <a:endParaRPr lang="en-US" sz="3200" dirty="0">
              <a:latin typeface="Consolas" panose="020B0609020204030204" pitchFamily="49" charset="0"/>
            </a:endParaRPr>
          </a:p>
          <a:p>
            <a:pPr marL="0" indent="0">
              <a:lnSpc>
                <a:spcPct val="100000"/>
              </a:lnSpc>
              <a:spcBef>
                <a:spcPts val="0"/>
              </a:spcBef>
              <a:buNone/>
            </a:pPr>
            <a:r>
              <a:rPr lang="en-US" sz="3200" dirty="0" smtClean="0">
                <a:latin typeface="Consolas" panose="020B0609020204030204" pitchFamily="49" charset="0"/>
              </a:rPr>
              <a:t>@</a:t>
            </a:r>
            <a:r>
              <a:rPr lang="en-US" sz="3200" dirty="0" err="1" smtClean="0">
                <a:latin typeface="Consolas" panose="020B0609020204030204" pitchFamily="49" charset="0"/>
              </a:rPr>
              <a:t>Autowired</a:t>
            </a:r>
            <a:endParaRPr lang="en-US" sz="3200" dirty="0" smtClean="0">
              <a:latin typeface="Consolas" panose="020B0609020204030204" pitchFamily="49" charset="0"/>
            </a:endParaRPr>
          </a:p>
          <a:p>
            <a:pPr marL="0" indent="0">
              <a:lnSpc>
                <a:spcPct val="100000"/>
              </a:lnSpc>
              <a:spcBef>
                <a:spcPts val="0"/>
              </a:spcBef>
              <a:buNone/>
            </a:pPr>
            <a:r>
              <a:rPr lang="en-US" sz="3200" dirty="0" smtClean="0">
                <a:latin typeface="Consolas" panose="020B0609020204030204" pitchFamily="49" charset="0"/>
              </a:rPr>
              <a:t>private </a:t>
            </a:r>
            <a:r>
              <a:rPr lang="en-US" sz="3200" dirty="0" err="1" smtClean="0">
                <a:latin typeface="Consolas" panose="020B0609020204030204" pitchFamily="49" charset="0"/>
              </a:rPr>
              <a:t>FilmManager</a:t>
            </a:r>
            <a:r>
              <a:rPr lang="en-US" sz="3200" dirty="0" smtClean="0">
                <a:latin typeface="Consolas" panose="020B0609020204030204" pitchFamily="49" charset="0"/>
              </a:rPr>
              <a:t> films;</a:t>
            </a:r>
            <a:endParaRPr lang="en-US" sz="3200" dirty="0">
              <a:latin typeface="Consolas" panose="020B0609020204030204" pitchFamily="49" charset="0"/>
            </a:endParaRPr>
          </a:p>
        </p:txBody>
      </p:sp>
    </p:spTree>
    <p:extLst>
      <p:ext uri="{BB962C8B-B14F-4D97-AF65-F5344CB8AC3E}">
        <p14:creationId xmlns:p14="http://schemas.microsoft.com/office/powerpoint/2010/main" val="626205110"/>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Serving</a:t>
            </a:r>
            <a:r>
              <a:rPr lang="sv-SE" dirty="0"/>
              <a:t> </a:t>
            </a:r>
            <a:r>
              <a:rPr lang="sv-SE" dirty="0" err="1"/>
              <a:t>Up</a:t>
            </a:r>
            <a:r>
              <a:rPr lang="sv-SE" dirty="0"/>
              <a:t> a Spring REST Endpoint</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10515600" cy="4771727"/>
          </a:xfrm>
        </p:spPr>
        <p:txBody>
          <a:bodyPr>
            <a:normAutofit fontScale="77500" lnSpcReduction="20000"/>
          </a:bodyPr>
          <a:lstStyle/>
          <a:p>
            <a:pPr marL="0" indent="0">
              <a:buNone/>
            </a:pPr>
            <a:r>
              <a:rPr lang="sv-SE" sz="3800" dirty="0" err="1">
                <a:latin typeface="Consolas" charset="0"/>
                <a:ea typeface="Consolas" charset="0"/>
                <a:cs typeface="Consolas" charset="0"/>
              </a:rPr>
              <a:t>int</a:t>
            </a:r>
            <a:r>
              <a:rPr lang="sv-SE" sz="3800" dirty="0">
                <a:latin typeface="Consolas" charset="0"/>
                <a:ea typeface="Consolas" charset="0"/>
                <a:cs typeface="Consolas" charset="0"/>
              </a:rPr>
              <a:t> @</a:t>
            </a:r>
            <a:r>
              <a:rPr lang="sv-SE" sz="3800" dirty="0" err="1">
                <a:latin typeface="Consolas" charset="0"/>
                <a:ea typeface="Consolas" charset="0"/>
                <a:cs typeface="Consolas" charset="0"/>
              </a:rPr>
              <a:t>Value</a:t>
            </a:r>
            <a:r>
              <a:rPr lang="sv-SE" sz="3800" dirty="0">
                <a:latin typeface="Consolas" charset="0"/>
                <a:ea typeface="Consolas" charset="0"/>
                <a:cs typeface="Consolas" charset="0"/>
              </a:rPr>
              <a:t>(”app.pageSize:50”) </a:t>
            </a:r>
            <a:r>
              <a:rPr lang="sv-SE" sz="3800" dirty="0" err="1">
                <a:latin typeface="Consolas" charset="0"/>
                <a:ea typeface="Consolas" charset="0"/>
                <a:cs typeface="Consolas" charset="0"/>
              </a:rPr>
              <a:t>pageSize</a:t>
            </a:r>
            <a:r>
              <a:rPr lang="sv-SE" sz="3800" dirty="0">
                <a:latin typeface="Consolas" charset="0"/>
                <a:ea typeface="Consolas" charset="0"/>
                <a:cs typeface="Consolas" charset="0"/>
              </a:rPr>
              <a:t>;</a:t>
            </a:r>
          </a:p>
          <a:p>
            <a:pPr marL="0" indent="0">
              <a:buNone/>
            </a:pPr>
            <a:endParaRPr lang="sv-SE" sz="3800" dirty="0">
              <a:latin typeface="Consolas" charset="0"/>
              <a:ea typeface="Consolas" charset="0"/>
              <a:cs typeface="Consolas" charset="0"/>
            </a:endParaRPr>
          </a:p>
          <a:p>
            <a:pPr marL="0" indent="0">
              <a:buNone/>
            </a:pPr>
            <a:r>
              <a:rPr lang="sv-SE" sz="3800" dirty="0" smtClean="0">
                <a:latin typeface="Consolas" charset="0"/>
                <a:ea typeface="Consolas" charset="0"/>
                <a:cs typeface="Consolas" charset="0"/>
              </a:rPr>
              <a:t>@</a:t>
            </a:r>
            <a:r>
              <a:rPr lang="sv-SE" sz="3800" dirty="0" err="1" smtClean="0">
                <a:latin typeface="Consolas" charset="0"/>
                <a:ea typeface="Consolas" charset="0"/>
                <a:cs typeface="Consolas" charset="0"/>
              </a:rPr>
              <a:t>GetMapping</a:t>
            </a:r>
            <a:r>
              <a:rPr lang="sv-SE" sz="3800" dirty="0" smtClean="0">
                <a:latin typeface="Consolas" charset="0"/>
                <a:ea typeface="Consolas" charset="0"/>
                <a:cs typeface="Consolas" charset="0"/>
              </a:rPr>
              <a:t>(”/films/{rating}/{page}”)</a:t>
            </a:r>
            <a:br>
              <a:rPr lang="sv-SE" sz="3800" dirty="0" smtClean="0">
                <a:latin typeface="Consolas" charset="0"/>
                <a:ea typeface="Consolas" charset="0"/>
                <a:cs typeface="Consolas" charset="0"/>
              </a:rPr>
            </a:br>
            <a:r>
              <a:rPr lang="sv-SE" sz="3800" dirty="0" err="1" smtClean="0">
                <a:latin typeface="Consolas" charset="0"/>
                <a:ea typeface="Consolas" charset="0"/>
                <a:cs typeface="Consolas" charset="0"/>
              </a:rPr>
              <a:t>Stream</a:t>
            </a:r>
            <a:r>
              <a:rPr lang="sv-SE" sz="3800" dirty="0" smtClean="0">
                <a:latin typeface="Consolas" charset="0"/>
                <a:ea typeface="Consolas" charset="0"/>
                <a:cs typeface="Consolas" charset="0"/>
              </a:rPr>
              <a:t>&lt;Film</a:t>
            </a:r>
            <a:r>
              <a:rPr lang="sv-SE" sz="3800" dirty="0">
                <a:latin typeface="Consolas" charset="0"/>
                <a:ea typeface="Consolas" charset="0"/>
                <a:cs typeface="Consolas" charset="0"/>
              </a:rPr>
              <a:t>&gt; pg</a:t>
            </a:r>
            <a:r>
              <a:rPr lang="sv-SE" sz="3800" dirty="0" smtClean="0">
                <a:latin typeface="Consolas" charset="0"/>
                <a:ea typeface="Consolas" charset="0"/>
                <a:cs typeface="Consolas" charset="0"/>
              </a:rPr>
              <a:t>(@</a:t>
            </a:r>
            <a:r>
              <a:rPr lang="sv-SE" sz="3800" dirty="0" err="1" smtClean="0">
                <a:latin typeface="Consolas" charset="0"/>
                <a:ea typeface="Consolas" charset="0"/>
                <a:cs typeface="Consolas" charset="0"/>
              </a:rPr>
              <a:t>PathVariable</a:t>
            </a:r>
            <a:r>
              <a:rPr lang="sv-SE" sz="3800" dirty="0" smtClean="0">
                <a:latin typeface="Consolas" charset="0"/>
                <a:ea typeface="Consolas" charset="0"/>
                <a:cs typeface="Consolas" charset="0"/>
              </a:rPr>
              <a:t> String </a:t>
            </a:r>
            <a:r>
              <a:rPr lang="sv-SE" sz="3800" dirty="0">
                <a:latin typeface="Consolas" charset="0"/>
                <a:ea typeface="Consolas" charset="0"/>
                <a:cs typeface="Consolas" charset="0"/>
              </a:rPr>
              <a:t>rating, </a:t>
            </a:r>
            <a:r>
              <a:rPr lang="sv-SE" sz="3800" dirty="0" smtClean="0">
                <a:latin typeface="Consolas" charset="0"/>
                <a:ea typeface="Consolas" charset="0"/>
                <a:cs typeface="Consolas" charset="0"/>
              </a:rPr>
              <a:t/>
            </a:r>
            <a:br>
              <a:rPr lang="sv-SE" sz="3800" dirty="0" smtClean="0">
                <a:latin typeface="Consolas" charset="0"/>
                <a:ea typeface="Consolas" charset="0"/>
                <a:cs typeface="Consolas" charset="0"/>
              </a:rPr>
            </a:br>
            <a:r>
              <a:rPr lang="sv-SE" sz="3800" dirty="0" smtClean="0">
                <a:latin typeface="Consolas" charset="0"/>
                <a:ea typeface="Consolas" charset="0"/>
                <a:cs typeface="Consolas" charset="0"/>
              </a:rPr>
              <a:t>                @</a:t>
            </a:r>
            <a:r>
              <a:rPr lang="sv-SE" sz="3800" dirty="0" err="1" smtClean="0">
                <a:latin typeface="Consolas" charset="0"/>
                <a:ea typeface="Consolas" charset="0"/>
                <a:cs typeface="Consolas" charset="0"/>
              </a:rPr>
              <a:t>PathVariable</a:t>
            </a:r>
            <a:r>
              <a:rPr lang="sv-SE" sz="3800" dirty="0" smtClean="0">
                <a:latin typeface="Consolas" charset="0"/>
                <a:ea typeface="Consolas" charset="0"/>
                <a:cs typeface="Consolas" charset="0"/>
              </a:rPr>
              <a:t> </a:t>
            </a:r>
            <a:r>
              <a:rPr lang="sv-SE" sz="3800" dirty="0" err="1" smtClean="0">
                <a:latin typeface="Consolas" charset="0"/>
                <a:ea typeface="Consolas" charset="0"/>
                <a:cs typeface="Consolas" charset="0"/>
              </a:rPr>
              <a:t>int</a:t>
            </a:r>
            <a:r>
              <a:rPr lang="sv-SE" sz="3800" dirty="0" smtClean="0">
                <a:latin typeface="Consolas" charset="0"/>
                <a:ea typeface="Consolas" charset="0"/>
                <a:cs typeface="Consolas" charset="0"/>
              </a:rPr>
              <a:t> </a:t>
            </a:r>
            <a:r>
              <a:rPr lang="sv-SE" sz="3800" dirty="0">
                <a:latin typeface="Consolas" charset="0"/>
                <a:ea typeface="Consolas" charset="0"/>
                <a:cs typeface="Consolas" charset="0"/>
              </a:rPr>
              <a:t>page) {</a:t>
            </a:r>
          </a:p>
          <a:p>
            <a:pPr marL="0" indent="0">
              <a:buNone/>
            </a:pPr>
            <a:r>
              <a:rPr lang="sv-SE" sz="3800" dirty="0">
                <a:latin typeface="Consolas" charset="0"/>
                <a:ea typeface="Consolas" charset="0"/>
                <a:cs typeface="Consolas" charset="0"/>
              </a:rPr>
              <a:t>    </a:t>
            </a:r>
            <a:r>
              <a:rPr lang="sv-SE" sz="3800" dirty="0" err="1">
                <a:latin typeface="Consolas" charset="0"/>
                <a:ea typeface="Consolas" charset="0"/>
                <a:cs typeface="Consolas" charset="0"/>
              </a:rPr>
              <a:t>return</a:t>
            </a:r>
            <a:r>
              <a:rPr lang="sv-SE" sz="3800" dirty="0">
                <a:latin typeface="Consolas" charset="0"/>
                <a:ea typeface="Consolas" charset="0"/>
                <a:cs typeface="Consolas" charset="0"/>
              </a:rPr>
              <a:t> </a:t>
            </a:r>
            <a:r>
              <a:rPr lang="sv-SE" sz="3800" dirty="0" err="1">
                <a:latin typeface="Consolas" charset="0"/>
                <a:ea typeface="Consolas" charset="0"/>
                <a:cs typeface="Consolas" charset="0"/>
              </a:rPr>
              <a:t>films.stream</a:t>
            </a:r>
            <a:r>
              <a:rPr lang="sv-SE" sz="3800" dirty="0">
                <a:latin typeface="Consolas" charset="0"/>
                <a:ea typeface="Consolas" charset="0"/>
                <a:cs typeface="Consolas" charset="0"/>
              </a:rPr>
              <a:t>()</a:t>
            </a:r>
          </a:p>
          <a:p>
            <a:pPr marL="0" indent="0">
              <a:buNone/>
            </a:pPr>
            <a:r>
              <a:rPr lang="sv-SE" sz="3800" dirty="0">
                <a:latin typeface="Consolas" charset="0"/>
                <a:ea typeface="Consolas" charset="0"/>
                <a:cs typeface="Consolas" charset="0"/>
              </a:rPr>
              <a:t>        .filter(</a:t>
            </a:r>
            <a:r>
              <a:rPr lang="sv-SE" sz="3800" dirty="0" err="1">
                <a:latin typeface="Consolas" charset="0"/>
                <a:ea typeface="Consolas" charset="0"/>
                <a:cs typeface="Consolas" charset="0"/>
              </a:rPr>
              <a:t>Film.RATING.equal</a:t>
            </a:r>
            <a:r>
              <a:rPr lang="sv-SE" sz="3800" dirty="0">
                <a:latin typeface="Consolas" charset="0"/>
                <a:ea typeface="Consolas" charset="0"/>
                <a:cs typeface="Consolas" charset="0"/>
              </a:rPr>
              <a:t>(rating))</a:t>
            </a:r>
          </a:p>
          <a:p>
            <a:pPr marL="0" indent="0">
              <a:buNone/>
            </a:pPr>
            <a:r>
              <a:rPr lang="sv-SE" sz="3800" dirty="0">
                <a:latin typeface="Consolas" charset="0"/>
                <a:ea typeface="Consolas" charset="0"/>
                <a:cs typeface="Consolas" charset="0"/>
              </a:rPr>
              <a:t>        .</a:t>
            </a:r>
            <a:r>
              <a:rPr lang="sv-SE" sz="3800" dirty="0" err="1">
                <a:latin typeface="Consolas" charset="0"/>
                <a:ea typeface="Consolas" charset="0"/>
                <a:cs typeface="Consolas" charset="0"/>
              </a:rPr>
              <a:t>sorted</a:t>
            </a:r>
            <a:r>
              <a:rPr lang="sv-SE" sz="3800" dirty="0">
                <a:latin typeface="Consolas" charset="0"/>
                <a:ea typeface="Consolas" charset="0"/>
                <a:cs typeface="Consolas" charset="0"/>
              </a:rPr>
              <a:t>(</a:t>
            </a:r>
            <a:r>
              <a:rPr lang="sv-SE" sz="3800" dirty="0" err="1">
                <a:latin typeface="Consolas" charset="0"/>
                <a:ea typeface="Consolas" charset="0"/>
                <a:cs typeface="Consolas" charset="0"/>
              </a:rPr>
              <a:t>Film.LENGTH.comparator</a:t>
            </a:r>
            <a:r>
              <a:rPr lang="sv-SE" sz="3800" dirty="0">
                <a:latin typeface="Consolas" charset="0"/>
                <a:ea typeface="Consolas" charset="0"/>
                <a:cs typeface="Consolas" charset="0"/>
              </a:rPr>
              <a:t>())</a:t>
            </a:r>
          </a:p>
          <a:p>
            <a:pPr marL="0" indent="0">
              <a:buNone/>
            </a:pPr>
            <a:r>
              <a:rPr lang="sv-SE" sz="3800" dirty="0">
                <a:latin typeface="Consolas" charset="0"/>
                <a:ea typeface="Consolas" charset="0"/>
                <a:cs typeface="Consolas" charset="0"/>
              </a:rPr>
              <a:t>        .</a:t>
            </a:r>
            <a:r>
              <a:rPr lang="sv-SE" sz="3800" dirty="0" err="1">
                <a:latin typeface="Consolas" charset="0"/>
                <a:ea typeface="Consolas" charset="0"/>
                <a:cs typeface="Consolas" charset="0"/>
              </a:rPr>
              <a:t>skip</a:t>
            </a:r>
            <a:r>
              <a:rPr lang="sv-SE" sz="3800" dirty="0">
                <a:latin typeface="Consolas" charset="0"/>
                <a:ea typeface="Consolas" charset="0"/>
                <a:cs typeface="Consolas" charset="0"/>
              </a:rPr>
              <a:t>(page * </a:t>
            </a:r>
            <a:r>
              <a:rPr lang="sv-SE" sz="3800" dirty="0" err="1">
                <a:latin typeface="Consolas" charset="0"/>
                <a:ea typeface="Consolas" charset="0"/>
                <a:cs typeface="Consolas" charset="0"/>
              </a:rPr>
              <a:t>pageSize</a:t>
            </a:r>
            <a:r>
              <a:rPr lang="sv-SE" sz="3800" dirty="0">
                <a:latin typeface="Consolas" charset="0"/>
                <a:ea typeface="Consolas" charset="0"/>
                <a:cs typeface="Consolas" charset="0"/>
              </a:rPr>
              <a:t>)</a:t>
            </a:r>
          </a:p>
          <a:p>
            <a:pPr marL="0" indent="0">
              <a:buNone/>
            </a:pPr>
            <a:r>
              <a:rPr lang="sv-SE" sz="3800" dirty="0">
                <a:latin typeface="Consolas" charset="0"/>
                <a:ea typeface="Consolas" charset="0"/>
                <a:cs typeface="Consolas" charset="0"/>
              </a:rPr>
              <a:t>        .limit(</a:t>
            </a:r>
            <a:r>
              <a:rPr lang="sv-SE" sz="3800" dirty="0" err="1">
                <a:latin typeface="Consolas" charset="0"/>
                <a:ea typeface="Consolas" charset="0"/>
                <a:cs typeface="Consolas" charset="0"/>
              </a:rPr>
              <a:t>pageSize</a:t>
            </a:r>
            <a:r>
              <a:rPr lang="sv-SE" sz="3800" dirty="0">
                <a:latin typeface="Consolas" charset="0"/>
                <a:ea typeface="Consolas" charset="0"/>
                <a:cs typeface="Consolas" charset="0"/>
              </a:rPr>
              <a:t>);</a:t>
            </a:r>
          </a:p>
          <a:p>
            <a:pPr marL="0" indent="0">
              <a:buNone/>
            </a:pPr>
            <a:r>
              <a:rPr lang="sv-SE" sz="3800" dirty="0">
                <a:latin typeface="Consolas" charset="0"/>
                <a:ea typeface="Consolas" charset="0"/>
                <a:cs typeface="Consolas" charset="0"/>
              </a:rPr>
              <a:t>}</a:t>
            </a:r>
          </a:p>
        </p:txBody>
      </p:sp>
    </p:spTree>
    <p:extLst>
      <p:ext uri="{BB962C8B-B14F-4D97-AF65-F5344CB8AC3E}">
        <p14:creationId xmlns:p14="http://schemas.microsoft.com/office/powerpoint/2010/main" val="41411115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Serving</a:t>
            </a:r>
            <a:r>
              <a:rPr lang="sv-SE" dirty="0"/>
              <a:t> </a:t>
            </a:r>
            <a:r>
              <a:rPr lang="sv-SE" dirty="0" err="1"/>
              <a:t>Up</a:t>
            </a:r>
            <a:r>
              <a:rPr lang="sv-SE" dirty="0"/>
              <a:t> REST Endpoint</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10515600" cy="4771727"/>
          </a:xfrm>
        </p:spPr>
        <p:txBody>
          <a:bodyPr>
            <a:normAutofit/>
          </a:bodyPr>
          <a:lstStyle/>
          <a:p>
            <a:pPr marL="0" indent="0">
              <a:buNone/>
            </a:pPr>
            <a:r>
              <a:rPr lang="sv-SE" dirty="0">
                <a:latin typeface="Consolas" charset="0"/>
                <a:ea typeface="Consolas" charset="0"/>
                <a:cs typeface="Consolas" charset="0"/>
              </a:rPr>
              <a:t>SELECT `</a:t>
            </a:r>
            <a:r>
              <a:rPr lang="sv-SE" dirty="0" err="1">
                <a:latin typeface="Consolas" charset="0"/>
                <a:ea typeface="Consolas" charset="0"/>
                <a:cs typeface="Consolas" charset="0"/>
              </a:rPr>
              <a:t>film_id</a:t>
            </a:r>
            <a:r>
              <a:rPr lang="sv-SE" dirty="0">
                <a:latin typeface="Consolas" charset="0"/>
                <a:ea typeface="Consolas" charset="0"/>
                <a:cs typeface="Consolas" charset="0"/>
              </a:rPr>
              <a:t>`,</a:t>
            </a:r>
            <a:r>
              <a:rPr lang="mr-IN" dirty="0">
                <a:latin typeface="Consolas" charset="0"/>
                <a:ea typeface="Consolas" charset="0"/>
                <a:cs typeface="Consolas" charset="0"/>
              </a:rPr>
              <a:t>…</a:t>
            </a:r>
            <a:r>
              <a:rPr lang="en-US" dirty="0">
                <a:latin typeface="Consolas" charset="0"/>
                <a:ea typeface="Consolas" charset="0"/>
                <a:cs typeface="Consolas" charset="0"/>
              </a:rPr>
              <a:t> </a:t>
            </a:r>
            <a:r>
              <a:rPr lang="sv-SE" dirty="0">
                <a:latin typeface="Consolas" charset="0"/>
                <a:ea typeface="Consolas" charset="0"/>
                <a:cs typeface="Consolas" charset="0"/>
              </a:rPr>
              <a:t>,`last_update` </a:t>
            </a:r>
          </a:p>
          <a:p>
            <a:pPr marL="0" indent="0">
              <a:buNone/>
            </a:pPr>
            <a:r>
              <a:rPr lang="sv-SE" dirty="0">
                <a:latin typeface="Consolas" charset="0"/>
                <a:ea typeface="Consolas" charset="0"/>
                <a:cs typeface="Consolas" charset="0"/>
              </a:rPr>
              <a:t>FROM   `</a:t>
            </a:r>
            <a:r>
              <a:rPr lang="sv-SE" dirty="0" err="1">
                <a:latin typeface="Consolas" charset="0"/>
                <a:ea typeface="Consolas" charset="0"/>
                <a:cs typeface="Consolas" charset="0"/>
              </a:rPr>
              <a:t>sakila</a:t>
            </a:r>
            <a:r>
              <a:rPr lang="sv-SE" dirty="0">
                <a:latin typeface="Consolas" charset="0"/>
                <a:ea typeface="Consolas" charset="0"/>
                <a:cs typeface="Consolas" charset="0"/>
              </a:rPr>
              <a:t>`.`film` </a:t>
            </a:r>
          </a:p>
          <a:p>
            <a:pPr marL="0" indent="0">
              <a:buNone/>
            </a:pPr>
            <a:r>
              <a:rPr lang="sv-SE" dirty="0">
                <a:latin typeface="Consolas" charset="0"/>
                <a:ea typeface="Consolas" charset="0"/>
                <a:cs typeface="Consolas" charset="0"/>
              </a:rPr>
              <a:t>WHERE </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sakila</a:t>
            </a:r>
            <a:r>
              <a:rPr lang="sv-SE" dirty="0">
                <a:latin typeface="Consolas" charset="0"/>
                <a:ea typeface="Consolas" charset="0"/>
                <a:cs typeface="Consolas" charset="0"/>
              </a:rPr>
              <a:t>`.`</a:t>
            </a:r>
            <a:r>
              <a:rPr lang="sv-SE" dirty="0" err="1">
                <a:latin typeface="Consolas" charset="0"/>
                <a:ea typeface="Consolas" charset="0"/>
                <a:cs typeface="Consolas" charset="0"/>
              </a:rPr>
              <a:t>film`.`rating</a:t>
            </a:r>
            <a:r>
              <a:rPr lang="sv-SE" dirty="0">
                <a:latin typeface="Consolas" charset="0"/>
                <a:ea typeface="Consolas" charset="0"/>
                <a:cs typeface="Consolas" charset="0"/>
              </a:rPr>
              <a:t>`  = ? COLLATE utf8_bin) </a:t>
            </a:r>
          </a:p>
          <a:p>
            <a:pPr marL="0" indent="0">
              <a:buNone/>
            </a:pPr>
            <a:r>
              <a:rPr lang="sv-SE" dirty="0">
                <a:latin typeface="Consolas" charset="0"/>
                <a:ea typeface="Consolas" charset="0"/>
                <a:cs typeface="Consolas" charset="0"/>
              </a:rPr>
              <a:t>ORDER BY </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sakila</a:t>
            </a:r>
            <a:r>
              <a:rPr lang="sv-SE" dirty="0">
                <a:latin typeface="Consolas" charset="0"/>
                <a:ea typeface="Consolas" charset="0"/>
                <a:cs typeface="Consolas" charset="0"/>
              </a:rPr>
              <a:t>`.`film`.`</a:t>
            </a:r>
            <a:r>
              <a:rPr lang="sv-SE" dirty="0" err="1">
                <a:latin typeface="Consolas" charset="0"/>
                <a:ea typeface="Consolas" charset="0"/>
                <a:cs typeface="Consolas" charset="0"/>
              </a:rPr>
              <a:t>length</a:t>
            </a:r>
            <a:r>
              <a:rPr lang="sv-SE" dirty="0">
                <a:latin typeface="Consolas" charset="0"/>
                <a:ea typeface="Consolas" charset="0"/>
                <a:cs typeface="Consolas" charset="0"/>
              </a:rPr>
              <a:t>` ASC LIMIT ? OFFSET ?</a:t>
            </a:r>
          </a:p>
          <a:p>
            <a:pPr marL="0" indent="0">
              <a:buNone/>
            </a:pPr>
            <a:endParaRPr lang="sv-SE" dirty="0">
              <a:latin typeface="Consolas" charset="0"/>
              <a:ea typeface="Consolas" charset="0"/>
              <a:cs typeface="Consolas" charset="0"/>
            </a:endParaRPr>
          </a:p>
          <a:p>
            <a:pPr marL="0" indent="0">
              <a:buNone/>
            </a:pPr>
            <a:r>
              <a:rPr lang="sv-SE" dirty="0" err="1">
                <a:latin typeface="Consolas" charset="0"/>
                <a:ea typeface="Consolas" charset="0"/>
                <a:cs typeface="Consolas" charset="0"/>
              </a:rPr>
              <a:t>values</a:t>
            </a:r>
            <a:r>
              <a:rPr lang="sv-SE" dirty="0">
                <a:latin typeface="Consolas" charset="0"/>
                <a:ea typeface="Consolas" charset="0"/>
                <a:cs typeface="Consolas" charset="0"/>
              </a:rPr>
              <a:t>:[PG-13, 50, 500]</a:t>
            </a:r>
          </a:p>
        </p:txBody>
      </p:sp>
    </p:spTree>
    <p:extLst>
      <p:ext uri="{BB962C8B-B14F-4D97-AF65-F5344CB8AC3E}">
        <p14:creationId xmlns:p14="http://schemas.microsoft.com/office/powerpoint/2010/main" val="205964411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Speedment Spring Plugin</a:t>
            </a:r>
          </a:p>
        </p:txBody>
      </p:sp>
      <p:sp>
        <p:nvSpPr>
          <p:cNvPr id="3" name="Content Placeholder 2"/>
          <p:cNvSpPr>
            <a:spLocks noGrp="1"/>
          </p:cNvSpPr>
          <p:nvPr>
            <p:ph idx="1"/>
          </p:nvPr>
        </p:nvSpPr>
        <p:spPr>
          <a:xfrm>
            <a:off x="838200" y="1825625"/>
            <a:ext cx="5329808" cy="4165599"/>
          </a:xfrm>
        </p:spPr>
        <p:txBody>
          <a:bodyPr/>
          <a:lstStyle/>
          <a:p>
            <a:r>
              <a:rPr lang="sv-SE" dirty="0"/>
              <a:t>Use the Speedment Spring Plugin to generate a working REST API</a:t>
            </a:r>
          </a:p>
          <a:p>
            <a:r>
              <a:rPr lang="sv-SE" dirty="0" err="1"/>
              <a:t>Open</a:t>
            </a:r>
            <a:r>
              <a:rPr lang="sv-SE" dirty="0"/>
              <a:t>-source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9271" y="1825625"/>
            <a:ext cx="4304529" cy="2797944"/>
          </a:xfrm>
          <a:prstGeom prst="rect">
            <a:avLst/>
          </a:prstGeom>
        </p:spPr>
      </p:pic>
    </p:spTree>
    <p:extLst>
      <p:ext uri="{BB962C8B-B14F-4D97-AF65-F5344CB8AC3E}">
        <p14:creationId xmlns:p14="http://schemas.microsoft.com/office/powerpoint/2010/main" val="1908474683"/>
      </p:ext>
    </p:extLst>
  </p:cSld>
  <p:clrMapOvr>
    <a:masterClrMapping/>
  </p:clrMapOvr>
  <mc:AlternateContent xmlns:mc="http://schemas.openxmlformats.org/markup-compatibility/2006" xmlns:p14="http://schemas.microsoft.com/office/powerpoint/2010/main">
    <mc:Choice Requires="p14">
      <p:transition spd="slow" p14:dur="2000" advTm="233"/>
    </mc:Choice>
    <mc:Fallback xmlns="">
      <p:transition spd="slow" advTm="233"/>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a:bodyPr>
          <a:lstStyle/>
          <a:p>
            <a:r>
              <a:rPr lang="sv-SE" sz="4000" dirty="0" err="1"/>
              <a:t>Why</a:t>
            </a:r>
            <a:r>
              <a:rPr lang="sv-SE" sz="4000" dirty="0"/>
              <a:t> </a:t>
            </a:r>
            <a:r>
              <a:rPr lang="sv-SE" sz="4000" dirty="0" err="1"/>
              <a:t>Should</a:t>
            </a:r>
            <a:r>
              <a:rPr lang="sv-SE" sz="4000" dirty="0"/>
              <a:t> </a:t>
            </a:r>
            <a:r>
              <a:rPr lang="sv-SE" sz="4000" dirty="0" err="1"/>
              <a:t>You</a:t>
            </a:r>
            <a:r>
              <a:rPr lang="sv-SE" sz="4000" dirty="0"/>
              <a:t> </a:t>
            </a:r>
            <a:r>
              <a:rPr lang="sv-SE" sz="4000" dirty="0" err="1"/>
              <a:t>Need</a:t>
            </a:r>
            <a:r>
              <a:rPr lang="sv-SE" sz="4000" dirty="0"/>
              <a:t> to </a:t>
            </a:r>
            <a:r>
              <a:rPr lang="sv-SE" sz="4000" dirty="0" err="1"/>
              <a:t>Use</a:t>
            </a:r>
            <a:r>
              <a:rPr lang="sv-SE" sz="4000" dirty="0"/>
              <a:t> SQL?</a:t>
            </a:r>
          </a:p>
        </p:txBody>
      </p:sp>
      <p:sp>
        <p:nvSpPr>
          <p:cNvPr id="4" name="Rectangle 1"/>
          <p:cNvSpPr>
            <a:spLocks noChangeArrowheads="1"/>
          </p:cNvSpPr>
          <p:nvPr/>
        </p:nvSpPr>
        <p:spPr bwMode="auto">
          <a:xfrm>
            <a:off x="3587750" y="19939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graphicFrame>
        <p:nvGraphicFramePr>
          <p:cNvPr id="5" name="Table 4"/>
          <p:cNvGraphicFramePr>
            <a:graphicFrameLocks noGrp="1"/>
          </p:cNvGraphicFramePr>
          <p:nvPr>
            <p:extLst>
              <p:ext uri="{D42A27DB-BD31-4B8C-83A1-F6EECF244321}">
                <p14:modId xmlns:p14="http://schemas.microsoft.com/office/powerpoint/2010/main" val="4043365046"/>
              </p:ext>
            </p:extLst>
          </p:nvPr>
        </p:nvGraphicFramePr>
        <p:xfrm>
          <a:off x="2576512" y="1556792"/>
          <a:ext cx="6903864" cy="4754880"/>
        </p:xfrm>
        <a:graphic>
          <a:graphicData uri="http://schemas.openxmlformats.org/drawingml/2006/table">
            <a:tbl>
              <a:tblPr firstRow="1" bandRow="1">
                <a:tableStyleId>{5C22544A-7EE6-4342-B048-85BDC9FD1C3A}</a:tableStyleId>
              </a:tblPr>
              <a:tblGrid>
                <a:gridCol w="3451932">
                  <a:extLst>
                    <a:ext uri="{9D8B030D-6E8A-4147-A177-3AD203B41FA5}">
                      <a16:colId xmlns:a16="http://schemas.microsoft.com/office/drawing/2014/main" xmlns="" val="20000"/>
                    </a:ext>
                  </a:extLst>
                </a:gridCol>
                <a:gridCol w="3451932">
                  <a:extLst>
                    <a:ext uri="{9D8B030D-6E8A-4147-A177-3AD203B41FA5}">
                      <a16:colId xmlns:a16="http://schemas.microsoft.com/office/drawing/2014/main" xmlns="" val="20001"/>
                    </a:ext>
                  </a:extLst>
                </a:gridCol>
              </a:tblGrid>
              <a:tr h="308206">
                <a:tc>
                  <a:txBody>
                    <a:bodyPr/>
                    <a:lstStyle/>
                    <a:p>
                      <a:r>
                        <a:rPr lang="en-US" dirty="0"/>
                        <a:t>SQL</a:t>
                      </a:r>
                    </a:p>
                  </a:txBody>
                  <a:tcPr/>
                </a:tc>
                <a:tc>
                  <a:txBody>
                    <a:bodyPr/>
                    <a:lstStyle/>
                    <a:p>
                      <a:r>
                        <a:rPr lang="en-US" baseline="0" dirty="0"/>
                        <a:t>Stream Operations</a:t>
                      </a:r>
                      <a:endParaRPr lang="en-US" dirty="0"/>
                    </a:p>
                  </a:txBody>
                  <a:tcPr/>
                </a:tc>
                <a:extLst>
                  <a:ext uri="{0D108BD9-81ED-4DB2-BD59-A6C34878D82A}">
                    <a16:rowId xmlns:a16="http://schemas.microsoft.com/office/drawing/2014/main" xmlns="" val="10000"/>
                  </a:ext>
                </a:extLst>
              </a:tr>
              <a:tr h="308206">
                <a:tc>
                  <a:txBody>
                    <a:bodyPr/>
                    <a:lstStyle/>
                    <a:p>
                      <a:r>
                        <a:rPr lang="en-US" dirty="0"/>
                        <a:t>FROM</a:t>
                      </a:r>
                    </a:p>
                  </a:txBody>
                  <a:tcPr/>
                </a:tc>
                <a:tc>
                  <a:txBody>
                    <a:bodyPr/>
                    <a:lstStyle/>
                    <a:p>
                      <a:r>
                        <a:rPr lang="en-US" dirty="0"/>
                        <a:t>stream()</a:t>
                      </a:r>
                    </a:p>
                  </a:txBody>
                  <a:tcPr/>
                </a:tc>
                <a:extLst>
                  <a:ext uri="{0D108BD9-81ED-4DB2-BD59-A6C34878D82A}">
                    <a16:rowId xmlns:a16="http://schemas.microsoft.com/office/drawing/2014/main" xmlns="" val="10001"/>
                  </a:ext>
                </a:extLst>
              </a:tr>
              <a:tr h="308206">
                <a:tc>
                  <a:txBody>
                    <a:bodyPr/>
                    <a:lstStyle/>
                    <a:p>
                      <a:r>
                        <a:rPr lang="en-US" dirty="0"/>
                        <a:t>SELECT</a:t>
                      </a:r>
                    </a:p>
                  </a:txBody>
                  <a:tcPr/>
                </a:tc>
                <a:tc>
                  <a:txBody>
                    <a:bodyPr/>
                    <a:lstStyle/>
                    <a:p>
                      <a:r>
                        <a:rPr lang="en-US" dirty="0"/>
                        <a:t>map()</a:t>
                      </a:r>
                    </a:p>
                  </a:txBody>
                  <a:tcPr/>
                </a:tc>
                <a:extLst>
                  <a:ext uri="{0D108BD9-81ED-4DB2-BD59-A6C34878D82A}">
                    <a16:rowId xmlns:a16="http://schemas.microsoft.com/office/drawing/2014/main" xmlns="" val="10002"/>
                  </a:ext>
                </a:extLst>
              </a:tr>
              <a:tr h="308206">
                <a:tc>
                  <a:txBody>
                    <a:bodyPr/>
                    <a:lstStyle/>
                    <a:p>
                      <a:r>
                        <a:rPr lang="en-US" dirty="0"/>
                        <a:t>WHERE</a:t>
                      </a:r>
                    </a:p>
                  </a:txBody>
                  <a:tcPr/>
                </a:tc>
                <a:tc>
                  <a:txBody>
                    <a:bodyPr/>
                    <a:lstStyle/>
                    <a:p>
                      <a:r>
                        <a:rPr lang="en-US" dirty="0"/>
                        <a:t>filter() (before collecting)</a:t>
                      </a:r>
                    </a:p>
                  </a:txBody>
                  <a:tcPr/>
                </a:tc>
                <a:extLst>
                  <a:ext uri="{0D108BD9-81ED-4DB2-BD59-A6C34878D82A}">
                    <a16:rowId xmlns:a16="http://schemas.microsoft.com/office/drawing/2014/main" xmlns="" val="10003"/>
                  </a:ext>
                </a:extLst>
              </a:tr>
              <a:tr h="308206">
                <a:tc>
                  <a:txBody>
                    <a:bodyPr/>
                    <a:lstStyle/>
                    <a:p>
                      <a:r>
                        <a:rPr lang="en-US" dirty="0"/>
                        <a:t>HAVING</a:t>
                      </a:r>
                    </a:p>
                  </a:txBody>
                  <a:tcPr/>
                </a:tc>
                <a:tc>
                  <a:txBody>
                    <a:bodyPr/>
                    <a:lstStyle/>
                    <a:p>
                      <a:r>
                        <a:rPr lang="en-US" dirty="0"/>
                        <a:t>filter() (after collecting)</a:t>
                      </a:r>
                    </a:p>
                  </a:txBody>
                  <a:tcPr/>
                </a:tc>
                <a:extLst>
                  <a:ext uri="{0D108BD9-81ED-4DB2-BD59-A6C34878D82A}">
                    <a16:rowId xmlns:a16="http://schemas.microsoft.com/office/drawing/2014/main" xmlns="" val="10004"/>
                  </a:ext>
                </a:extLst>
              </a:tr>
              <a:tr h="308206">
                <a:tc>
                  <a:txBody>
                    <a:bodyPr/>
                    <a:lstStyle/>
                    <a:p>
                      <a:r>
                        <a:rPr lang="en-US" dirty="0"/>
                        <a:t>JOIN</a:t>
                      </a:r>
                    </a:p>
                  </a:txBody>
                  <a:tcPr/>
                </a:tc>
                <a:tc>
                  <a:txBody>
                    <a:bodyPr/>
                    <a:lstStyle/>
                    <a:p>
                      <a:r>
                        <a:rPr lang="en-US" dirty="0" err="1"/>
                        <a:t>flatmap</a:t>
                      </a:r>
                      <a:r>
                        <a:rPr lang="en-US" dirty="0"/>
                        <a:t>() or map()</a:t>
                      </a:r>
                    </a:p>
                  </a:txBody>
                  <a:tcPr/>
                </a:tc>
                <a:extLst>
                  <a:ext uri="{0D108BD9-81ED-4DB2-BD59-A6C34878D82A}">
                    <a16:rowId xmlns:a16="http://schemas.microsoft.com/office/drawing/2014/main" xmlns="" val="10005"/>
                  </a:ext>
                </a:extLst>
              </a:tr>
              <a:tr h="308206">
                <a:tc>
                  <a:txBody>
                    <a:bodyPr/>
                    <a:lstStyle/>
                    <a:p>
                      <a:r>
                        <a:rPr lang="en-US" dirty="0"/>
                        <a:t>DISTINCT</a:t>
                      </a:r>
                    </a:p>
                  </a:txBody>
                  <a:tcPr/>
                </a:tc>
                <a:tc>
                  <a:txBody>
                    <a:bodyPr/>
                    <a:lstStyle/>
                    <a:p>
                      <a:r>
                        <a:rPr lang="en-US" dirty="0"/>
                        <a:t>distinct()</a:t>
                      </a:r>
                    </a:p>
                  </a:txBody>
                  <a:tcPr/>
                </a:tc>
                <a:extLst>
                  <a:ext uri="{0D108BD9-81ED-4DB2-BD59-A6C34878D82A}">
                    <a16:rowId xmlns:a16="http://schemas.microsoft.com/office/drawing/2014/main" xmlns="" val="10006"/>
                  </a:ext>
                </a:extLst>
              </a:tr>
              <a:tr h="308206">
                <a:tc>
                  <a:txBody>
                    <a:bodyPr/>
                    <a:lstStyle/>
                    <a:p>
                      <a:r>
                        <a:rPr lang="en-US" dirty="0"/>
                        <a:t>UNION</a:t>
                      </a:r>
                    </a:p>
                  </a:txBody>
                  <a:tcPr/>
                </a:tc>
                <a:tc>
                  <a:txBody>
                    <a:bodyPr/>
                    <a:lstStyle/>
                    <a:p>
                      <a:r>
                        <a:rPr lang="en-US" dirty="0" err="1"/>
                        <a:t>concat</a:t>
                      </a:r>
                      <a:r>
                        <a:rPr lang="en-US" dirty="0"/>
                        <a:t>(s0,</a:t>
                      </a:r>
                      <a:r>
                        <a:rPr lang="en-US" baseline="0" dirty="0"/>
                        <a:t> s1).distinct()</a:t>
                      </a:r>
                      <a:endParaRPr lang="en-US" dirty="0"/>
                    </a:p>
                  </a:txBody>
                  <a:tcPr/>
                </a:tc>
                <a:extLst>
                  <a:ext uri="{0D108BD9-81ED-4DB2-BD59-A6C34878D82A}">
                    <a16:rowId xmlns:a16="http://schemas.microsoft.com/office/drawing/2014/main" xmlns="" val="10007"/>
                  </a:ext>
                </a:extLst>
              </a:tr>
              <a:tr h="308206">
                <a:tc>
                  <a:txBody>
                    <a:bodyPr/>
                    <a:lstStyle/>
                    <a:p>
                      <a:r>
                        <a:rPr lang="en-US" dirty="0"/>
                        <a:t>ORDER</a:t>
                      </a:r>
                      <a:r>
                        <a:rPr lang="en-US" baseline="0" dirty="0"/>
                        <a:t> BY</a:t>
                      </a:r>
                      <a:endParaRPr lang="en-US" dirty="0"/>
                    </a:p>
                  </a:txBody>
                  <a:tcPr/>
                </a:tc>
                <a:tc>
                  <a:txBody>
                    <a:bodyPr/>
                    <a:lstStyle/>
                    <a:p>
                      <a:r>
                        <a:rPr lang="en-US" dirty="0"/>
                        <a:t>sorted()</a:t>
                      </a:r>
                    </a:p>
                  </a:txBody>
                  <a:tcPr/>
                </a:tc>
                <a:extLst>
                  <a:ext uri="{0D108BD9-81ED-4DB2-BD59-A6C34878D82A}">
                    <a16:rowId xmlns:a16="http://schemas.microsoft.com/office/drawing/2014/main" xmlns="" val="10008"/>
                  </a:ext>
                </a:extLst>
              </a:tr>
              <a:tr h="308206">
                <a:tc>
                  <a:txBody>
                    <a:bodyPr/>
                    <a:lstStyle/>
                    <a:p>
                      <a:r>
                        <a:rPr lang="en-US" dirty="0"/>
                        <a:t>OFFSET</a:t>
                      </a:r>
                    </a:p>
                  </a:txBody>
                  <a:tcPr/>
                </a:tc>
                <a:tc>
                  <a:txBody>
                    <a:bodyPr/>
                    <a:lstStyle/>
                    <a:p>
                      <a:r>
                        <a:rPr lang="en-US" dirty="0"/>
                        <a:t>skip()</a:t>
                      </a:r>
                    </a:p>
                  </a:txBody>
                  <a:tcPr/>
                </a:tc>
                <a:extLst>
                  <a:ext uri="{0D108BD9-81ED-4DB2-BD59-A6C34878D82A}">
                    <a16:rowId xmlns:a16="http://schemas.microsoft.com/office/drawing/2014/main" xmlns="" val="10009"/>
                  </a:ext>
                </a:extLst>
              </a:tr>
              <a:tr h="308206">
                <a:tc>
                  <a:txBody>
                    <a:bodyPr/>
                    <a:lstStyle/>
                    <a:p>
                      <a:r>
                        <a:rPr lang="en-US" dirty="0"/>
                        <a:t>LIMIT</a:t>
                      </a:r>
                    </a:p>
                  </a:txBody>
                  <a:tcPr/>
                </a:tc>
                <a:tc>
                  <a:txBody>
                    <a:bodyPr/>
                    <a:lstStyle/>
                    <a:p>
                      <a:r>
                        <a:rPr lang="en-US" dirty="0"/>
                        <a:t>limit()</a:t>
                      </a:r>
                    </a:p>
                  </a:txBody>
                  <a:tcPr/>
                </a:tc>
                <a:extLst>
                  <a:ext uri="{0D108BD9-81ED-4DB2-BD59-A6C34878D82A}">
                    <a16:rowId xmlns:a16="http://schemas.microsoft.com/office/drawing/2014/main" xmlns="" val="10010"/>
                  </a:ext>
                </a:extLst>
              </a:tr>
              <a:tr h="308206">
                <a:tc>
                  <a:txBody>
                    <a:bodyPr/>
                    <a:lstStyle/>
                    <a:p>
                      <a:r>
                        <a:rPr lang="en-US" dirty="0"/>
                        <a:t>GROUP</a:t>
                      </a:r>
                      <a:r>
                        <a:rPr lang="en-US" baseline="0" dirty="0"/>
                        <a:t> BY</a:t>
                      </a:r>
                      <a:endParaRPr lang="en-US" dirty="0"/>
                    </a:p>
                  </a:txBody>
                  <a:tcPr/>
                </a:tc>
                <a:tc>
                  <a:txBody>
                    <a:bodyPr/>
                    <a:lstStyle/>
                    <a:p>
                      <a:r>
                        <a:rPr lang="en-US" dirty="0"/>
                        <a:t>collect(</a:t>
                      </a:r>
                      <a:r>
                        <a:rPr lang="en-US" dirty="0" err="1"/>
                        <a:t>groupingBy</a:t>
                      </a:r>
                      <a:r>
                        <a:rPr lang="en-US" dirty="0"/>
                        <a:t>())</a:t>
                      </a:r>
                    </a:p>
                  </a:txBody>
                  <a:tcPr/>
                </a:tc>
                <a:extLst>
                  <a:ext uri="{0D108BD9-81ED-4DB2-BD59-A6C34878D82A}">
                    <a16:rowId xmlns:a16="http://schemas.microsoft.com/office/drawing/2014/main" xmlns="" val="10011"/>
                  </a:ext>
                </a:extLst>
              </a:tr>
              <a:tr h="308206">
                <a:tc>
                  <a:txBody>
                    <a:bodyPr/>
                    <a:lstStyle/>
                    <a:p>
                      <a:r>
                        <a:rPr lang="en-US" dirty="0"/>
                        <a:t>COUNT</a:t>
                      </a:r>
                    </a:p>
                  </a:txBody>
                  <a:tcPr/>
                </a:tc>
                <a:tc>
                  <a:txBody>
                    <a:bodyPr/>
                    <a:lstStyle/>
                    <a:p>
                      <a:r>
                        <a:rPr lang="en-US" dirty="0"/>
                        <a:t>count()</a:t>
                      </a:r>
                    </a:p>
                  </a:txBody>
                  <a:tcPr/>
                </a:tc>
                <a:extLst>
                  <a:ext uri="{0D108BD9-81ED-4DB2-BD59-A6C34878D82A}">
                    <a16:rowId xmlns:a16="http://schemas.microsoft.com/office/drawing/2014/main" xmlns="" val="10012"/>
                  </a:ext>
                </a:extLst>
              </a:tr>
            </a:tbl>
          </a:graphicData>
        </a:graphic>
      </p:graphicFrame>
    </p:spTree>
    <p:custDataLst>
      <p:tags r:id="rId1"/>
    </p:custDataLst>
    <p:extLst>
      <p:ext uri="{BB962C8B-B14F-4D97-AF65-F5344CB8AC3E}">
        <p14:creationId xmlns:p14="http://schemas.microsoft.com/office/powerpoint/2010/main" val="2607993782"/>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One</a:t>
            </a:r>
            <a:r>
              <a:rPr lang="sv-SE" dirty="0"/>
              <a:t>-to-</a:t>
            </a:r>
            <a:r>
              <a:rPr lang="sv-SE" dirty="0" err="1"/>
              <a:t>Many</a:t>
            </a:r>
            <a:r>
              <a:rPr lang="sv-SE" dirty="0"/>
              <a:t> Relations</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10874424" cy="4165599"/>
          </a:xfrm>
        </p:spPr>
        <p:txBody>
          <a:bodyPr/>
          <a:lstStyle/>
          <a:p>
            <a:pPr marL="0" indent="0">
              <a:buNone/>
            </a:pPr>
            <a:endParaRPr lang="sv-SE" dirty="0"/>
          </a:p>
          <a:p>
            <a:pPr marL="0" indent="0">
              <a:buNone/>
            </a:pPr>
            <a:r>
              <a:rPr lang="sv-SE" dirty="0" err="1">
                <a:latin typeface="Consolas" charset="0"/>
                <a:ea typeface="Consolas" charset="0"/>
                <a:cs typeface="Consolas" charset="0"/>
              </a:rPr>
              <a:t>languages.stream</a:t>
            </a:r>
            <a:r>
              <a:rPr lang="sv-SE" dirty="0">
                <a:latin typeface="Consolas" charset="0"/>
                <a:ea typeface="Consolas" charset="0"/>
                <a:cs typeface="Consolas" charset="0"/>
              </a:rPr>
              <a:t>()</a:t>
            </a:r>
          </a:p>
          <a:p>
            <a:pPr marL="0" indent="0">
              <a:buNone/>
            </a:pPr>
            <a:r>
              <a:rPr lang="sv-SE" dirty="0">
                <a:latin typeface="Consolas" charset="0"/>
                <a:ea typeface="Consolas" charset="0"/>
                <a:cs typeface="Consolas" charset="0"/>
              </a:rPr>
              <a:t>   .filter(</a:t>
            </a:r>
            <a:r>
              <a:rPr lang="sv-SE" dirty="0" err="1">
                <a:latin typeface="Consolas" charset="0"/>
                <a:ea typeface="Consolas" charset="0"/>
                <a:cs typeface="Consolas" charset="0"/>
              </a:rPr>
              <a:t>Language.NAME.equal</a:t>
            </a:r>
            <a:r>
              <a:rPr lang="sv-SE" dirty="0">
                <a:latin typeface="Consolas" charset="0"/>
                <a:ea typeface="Consolas" charset="0"/>
                <a:cs typeface="Consolas" charset="0"/>
              </a:rPr>
              <a:t>("English"))</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flatMap</a:t>
            </a:r>
            <a:r>
              <a:rPr lang="sv-SE" dirty="0">
                <a:latin typeface="Consolas" charset="0"/>
                <a:ea typeface="Consolas" charset="0"/>
                <a:cs typeface="Consolas" charset="0"/>
              </a:rPr>
              <a:t>(</a:t>
            </a:r>
            <a:r>
              <a:rPr lang="sv-SE" dirty="0" err="1">
                <a:latin typeface="Consolas" charset="0"/>
                <a:ea typeface="Consolas" charset="0"/>
                <a:cs typeface="Consolas" charset="0"/>
              </a:rPr>
              <a:t>films.finderBackwardsBy</a:t>
            </a:r>
            <a:r>
              <a:rPr lang="sv-SE" dirty="0">
                <a:latin typeface="Consolas" charset="0"/>
                <a:ea typeface="Consolas" charset="0"/>
                <a:cs typeface="Consolas" charset="0"/>
              </a:rPr>
              <a:t>(</a:t>
            </a:r>
            <a:r>
              <a:rPr lang="sv-SE" dirty="0" err="1">
                <a:latin typeface="Consolas" charset="0"/>
                <a:ea typeface="Consolas" charset="0"/>
                <a:cs typeface="Consolas" charset="0"/>
              </a:rPr>
              <a:t>Film.LANGUAGE_ID</a:t>
            </a:r>
            <a:r>
              <a:rPr lang="sv-SE" dirty="0">
                <a:latin typeface="Consolas" charset="0"/>
                <a:ea typeface="Consolas" charset="0"/>
                <a:cs typeface="Consolas" charset="0"/>
              </a:rPr>
              <a:t>))</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forEach</a:t>
            </a:r>
            <a:r>
              <a:rPr lang="sv-SE" dirty="0">
                <a:latin typeface="Consolas" charset="0"/>
                <a:ea typeface="Consolas" charset="0"/>
                <a:cs typeface="Consolas" charset="0"/>
              </a:rPr>
              <a:t>(</a:t>
            </a:r>
            <a:r>
              <a:rPr lang="sv-SE" dirty="0" err="1">
                <a:latin typeface="Consolas" charset="0"/>
                <a:ea typeface="Consolas" charset="0"/>
                <a:cs typeface="Consolas" charset="0"/>
              </a:rPr>
              <a:t>System.out</a:t>
            </a:r>
            <a:r>
              <a:rPr lang="sv-SE" dirty="0">
                <a:latin typeface="Consolas" charset="0"/>
                <a:ea typeface="Consolas" charset="0"/>
                <a:cs typeface="Consolas" charset="0"/>
              </a:rPr>
              <a:t>::</a:t>
            </a:r>
            <a:r>
              <a:rPr lang="sv-SE" dirty="0" err="1">
                <a:latin typeface="Consolas" charset="0"/>
                <a:ea typeface="Consolas" charset="0"/>
                <a:cs typeface="Consolas" charset="0"/>
              </a:rPr>
              <a:t>println</a:t>
            </a:r>
            <a:r>
              <a:rPr lang="sv-SE" dirty="0">
                <a:latin typeface="Consolas" charset="0"/>
                <a:ea typeface="Consolas" charset="0"/>
                <a:cs typeface="Consolas" charset="0"/>
              </a:rPr>
              <a:t>);</a:t>
            </a:r>
          </a:p>
          <a:p>
            <a:pPr marL="0" indent="0">
              <a:buNone/>
            </a:pPr>
            <a:endParaRPr lang="sv-SE" dirty="0"/>
          </a:p>
        </p:txBody>
      </p:sp>
    </p:spTree>
    <p:extLst>
      <p:ext uri="{BB962C8B-B14F-4D97-AF65-F5344CB8AC3E}">
        <p14:creationId xmlns:p14="http://schemas.microsoft.com/office/powerpoint/2010/main" val="36746846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CRUD Operations </a:t>
            </a:r>
            <a:r>
              <a:rPr lang="sv-SE" dirty="0" err="1"/>
              <a:t>with</a:t>
            </a:r>
            <a:r>
              <a:rPr lang="sv-SE" dirty="0"/>
              <a:t> </a:t>
            </a:r>
            <a:r>
              <a:rPr lang="sv-SE" dirty="0" err="1"/>
              <a:t>Streams</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10515600" cy="1675383"/>
          </a:xfrm>
        </p:spPr>
        <p:txBody>
          <a:bodyPr>
            <a:normAutofit fontScale="92500" lnSpcReduction="20000"/>
          </a:bodyPr>
          <a:lstStyle/>
          <a:p>
            <a:pPr marL="0" indent="0">
              <a:buNone/>
            </a:pPr>
            <a:r>
              <a:rPr lang="sv-SE" dirty="0" err="1">
                <a:latin typeface="Consolas" charset="0"/>
                <a:ea typeface="Consolas" charset="0"/>
                <a:cs typeface="Consolas" charset="0"/>
              </a:rPr>
              <a:t>languages.stream</a:t>
            </a:r>
            <a:r>
              <a:rPr lang="sv-SE" dirty="0">
                <a:latin typeface="Consolas" charset="0"/>
                <a:ea typeface="Consolas" charset="0"/>
                <a:cs typeface="Consolas" charset="0"/>
              </a:rPr>
              <a:t>()</a:t>
            </a:r>
          </a:p>
          <a:p>
            <a:pPr marL="0" indent="0">
              <a:buNone/>
            </a:pPr>
            <a:r>
              <a:rPr lang="sv-SE" dirty="0">
                <a:latin typeface="Consolas" charset="0"/>
                <a:ea typeface="Consolas" charset="0"/>
                <a:cs typeface="Consolas" charset="0"/>
              </a:rPr>
              <a:t>    .filter(</a:t>
            </a:r>
            <a:r>
              <a:rPr lang="sv-SE" dirty="0" err="1">
                <a:latin typeface="Consolas" charset="0"/>
                <a:ea typeface="Consolas" charset="0"/>
                <a:cs typeface="Consolas" charset="0"/>
              </a:rPr>
              <a:t>Language.NAME.equal</a:t>
            </a:r>
            <a:r>
              <a:rPr lang="sv-SE" dirty="0">
                <a:latin typeface="Consolas" charset="0"/>
                <a:ea typeface="Consolas" charset="0"/>
                <a:cs typeface="Consolas" charset="0"/>
              </a:rPr>
              <a:t>("Deutsch"))</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map</a:t>
            </a:r>
            <a:r>
              <a:rPr lang="sv-SE" dirty="0">
                <a:latin typeface="Consolas" charset="0"/>
                <a:ea typeface="Consolas" charset="0"/>
                <a:cs typeface="Consolas" charset="0"/>
              </a:rPr>
              <a:t>(</a:t>
            </a:r>
            <a:r>
              <a:rPr lang="sv-SE" dirty="0" err="1">
                <a:latin typeface="Consolas" charset="0"/>
                <a:ea typeface="Consolas" charset="0"/>
                <a:cs typeface="Consolas" charset="0"/>
              </a:rPr>
              <a:t>Language.NAME.setTo</a:t>
            </a:r>
            <a:r>
              <a:rPr lang="sv-SE" dirty="0">
                <a:latin typeface="Consolas" charset="0"/>
                <a:ea typeface="Consolas" charset="0"/>
                <a:cs typeface="Consolas" charset="0"/>
              </a:rPr>
              <a:t>("German"))</a:t>
            </a:r>
          </a:p>
          <a:p>
            <a:pPr marL="0" indent="0">
              <a:buNone/>
            </a:pPr>
            <a:r>
              <a:rPr lang="sv-SE" dirty="0">
                <a:latin typeface="Consolas" charset="0"/>
                <a:ea typeface="Consolas" charset="0"/>
                <a:cs typeface="Consolas" charset="0"/>
              </a:rPr>
              <a:t>    .</a:t>
            </a:r>
            <a:r>
              <a:rPr lang="sv-SE" dirty="0" err="1">
                <a:latin typeface="Consolas" charset="0"/>
                <a:ea typeface="Consolas" charset="0"/>
                <a:cs typeface="Consolas" charset="0"/>
              </a:rPr>
              <a:t>forEach</a:t>
            </a:r>
            <a:r>
              <a:rPr lang="sv-SE" dirty="0">
                <a:latin typeface="Consolas" charset="0"/>
                <a:ea typeface="Consolas" charset="0"/>
                <a:cs typeface="Consolas" charset="0"/>
              </a:rPr>
              <a:t>(</a:t>
            </a:r>
            <a:r>
              <a:rPr lang="sv-SE" dirty="0" err="1">
                <a:latin typeface="Consolas" charset="0"/>
                <a:ea typeface="Consolas" charset="0"/>
                <a:cs typeface="Consolas" charset="0"/>
              </a:rPr>
              <a:t>languages.updater</a:t>
            </a:r>
            <a:r>
              <a:rPr lang="sv-SE" dirty="0">
                <a:latin typeface="Consolas" charset="0"/>
                <a:ea typeface="Consolas" charset="0"/>
                <a:cs typeface="Consolas" charset="0"/>
              </a:rPr>
              <a:t>());</a:t>
            </a:r>
          </a:p>
          <a:p>
            <a:pPr marL="0" indent="0">
              <a:buNone/>
            </a:pPr>
            <a:endParaRPr lang="sv-SE" dirty="0"/>
          </a:p>
        </p:txBody>
      </p:sp>
      <p:pic>
        <p:nvPicPr>
          <p:cNvPr id="5" name="Bildobjekt 4">
            <a:extLst>
              <a:ext uri="{FF2B5EF4-FFF2-40B4-BE49-F238E27FC236}">
                <a16:creationId xmlns:a16="http://schemas.microsoft.com/office/drawing/2014/main" xmlns="" id="{06B59C9D-AF7C-4B78-A808-FA94ECA1F521}"/>
              </a:ext>
            </a:extLst>
          </p:cNvPr>
          <p:cNvPicPr>
            <a:picLocks noChangeAspect="1"/>
          </p:cNvPicPr>
          <p:nvPr/>
        </p:nvPicPr>
        <p:blipFill>
          <a:blip r:embed="rId3"/>
          <a:stretch>
            <a:fillRect/>
          </a:stretch>
        </p:blipFill>
        <p:spPr>
          <a:xfrm>
            <a:off x="7938874" y="3284984"/>
            <a:ext cx="4253126" cy="2764532"/>
          </a:xfrm>
          <a:prstGeom prst="rect">
            <a:avLst/>
          </a:prstGeom>
        </p:spPr>
      </p:pic>
      <p:sp>
        <p:nvSpPr>
          <p:cNvPr id="4" name="Rectangle 3"/>
          <p:cNvSpPr/>
          <p:nvPr/>
        </p:nvSpPr>
        <p:spPr>
          <a:xfrm>
            <a:off x="1055440" y="4667250"/>
            <a:ext cx="6096000" cy="1200329"/>
          </a:xfrm>
          <a:prstGeom prst="rect">
            <a:avLst/>
          </a:prstGeom>
        </p:spPr>
        <p:txBody>
          <a:bodyPr>
            <a:spAutoFit/>
          </a:bodyPr>
          <a:lstStyle/>
          <a:p>
            <a:pPr marL="0" indent="0">
              <a:lnSpc>
                <a:spcPct val="100000"/>
              </a:lnSpc>
              <a:spcBef>
                <a:spcPts val="0"/>
              </a:spcBef>
              <a:buNone/>
            </a:pPr>
            <a:r>
              <a:rPr lang="sv-SE" sz="2400" dirty="0">
                <a:latin typeface="Consolas" charset="0"/>
                <a:ea typeface="Consolas" charset="0"/>
                <a:cs typeface="Consolas" charset="0"/>
              </a:rPr>
              <a:t>UPDATE LANGUAGE</a:t>
            </a:r>
          </a:p>
          <a:p>
            <a:pPr marL="0" indent="0">
              <a:lnSpc>
                <a:spcPct val="100000"/>
              </a:lnSpc>
              <a:spcBef>
                <a:spcPts val="0"/>
              </a:spcBef>
              <a:buNone/>
            </a:pPr>
            <a:r>
              <a:rPr lang="sv-SE" sz="2400" dirty="0">
                <a:latin typeface="Consolas" charset="0"/>
                <a:ea typeface="Consolas" charset="0"/>
                <a:cs typeface="Consolas" charset="0"/>
              </a:rPr>
              <a:t>SET NAME = ’German’</a:t>
            </a:r>
            <a:endParaRPr lang="en-US" sz="2400" dirty="0">
              <a:latin typeface="Consolas" charset="0"/>
              <a:ea typeface="Consolas" charset="0"/>
              <a:cs typeface="Consolas" charset="0"/>
            </a:endParaRPr>
          </a:p>
          <a:p>
            <a:pPr marL="0" indent="0">
              <a:lnSpc>
                <a:spcPct val="100000"/>
              </a:lnSpc>
              <a:spcBef>
                <a:spcPts val="0"/>
              </a:spcBef>
              <a:buNone/>
            </a:pPr>
            <a:r>
              <a:rPr lang="sv-SE" sz="2400" dirty="0">
                <a:latin typeface="Consolas" charset="0"/>
                <a:ea typeface="Consolas" charset="0"/>
                <a:cs typeface="Consolas" charset="0"/>
              </a:rPr>
              <a:t>WHERE NAME = ’Deutsch’ COLLATE </a:t>
            </a:r>
            <a:r>
              <a:rPr lang="mr-IN" sz="2400" dirty="0">
                <a:latin typeface="Consolas" charset="0"/>
                <a:ea typeface="Consolas" charset="0"/>
                <a:cs typeface="Consolas" charset="0"/>
              </a:rPr>
              <a:t>…</a:t>
            </a:r>
            <a:endParaRPr lang="en-US" sz="2400" dirty="0">
              <a:latin typeface="Consolas" charset="0"/>
              <a:ea typeface="Consolas" charset="0"/>
              <a:cs typeface="Consolas" charset="0"/>
            </a:endParaRPr>
          </a:p>
        </p:txBody>
      </p:sp>
    </p:spTree>
    <p:extLst>
      <p:ext uri="{BB962C8B-B14F-4D97-AF65-F5344CB8AC3E}">
        <p14:creationId xmlns:p14="http://schemas.microsoft.com/office/powerpoint/2010/main" val="406174829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smtClean="0"/>
              <a:t>JUnit</a:t>
            </a:r>
            <a:r>
              <a:rPr lang="sv-SE" dirty="0" smtClean="0"/>
              <a:t> </a:t>
            </a:r>
            <a:r>
              <a:rPr lang="sv-SE" dirty="0" err="1" smtClean="0"/>
              <a:t>Testing</a:t>
            </a:r>
            <a:endParaRPr lang="sv-SE" dirty="0"/>
          </a:p>
        </p:txBody>
      </p:sp>
      <p:sp>
        <p:nvSpPr>
          <p:cNvPr id="6" name="Content Placeholder 3"/>
          <p:cNvSpPr>
            <a:spLocks noGrp="1"/>
          </p:cNvSpPr>
          <p:nvPr>
            <p:ph idx="1"/>
          </p:nvPr>
        </p:nvSpPr>
        <p:spPr>
          <a:xfrm>
            <a:off x="838200" y="1734883"/>
            <a:ext cx="10804848" cy="4862469"/>
          </a:xfrm>
        </p:spPr>
        <p:txBody>
          <a:bodyPr>
            <a:normAutofit/>
          </a:bodyPr>
          <a:lstStyle/>
          <a:p>
            <a:pPr marL="0" indent="0">
              <a:lnSpc>
                <a:spcPct val="100000"/>
              </a:lnSpc>
              <a:spcBef>
                <a:spcPts val="0"/>
              </a:spcBef>
              <a:buNone/>
            </a:pPr>
            <a:endParaRPr lang="en-US" sz="3200" dirty="0">
              <a:latin typeface="Consolas" panose="020B0609020204030204" pitchFamily="49" charset="0"/>
            </a:endParaRPr>
          </a:p>
          <a:p>
            <a:pPr marL="0" indent="0">
              <a:lnSpc>
                <a:spcPct val="100000"/>
              </a:lnSpc>
              <a:spcBef>
                <a:spcPts val="0"/>
              </a:spcBef>
              <a:buNone/>
            </a:pPr>
            <a:endParaRPr lang="en-US" sz="3200" dirty="0" smtClean="0">
              <a:latin typeface="Consolas" panose="020B0609020204030204" pitchFamily="49" charset="0"/>
            </a:endParaRPr>
          </a:p>
          <a:p>
            <a:pPr marL="0" indent="0">
              <a:lnSpc>
                <a:spcPct val="100000"/>
              </a:lnSpc>
              <a:spcBef>
                <a:spcPts val="0"/>
              </a:spcBef>
              <a:buNone/>
            </a:pPr>
            <a:endParaRPr lang="en-US" sz="3200" dirty="0">
              <a:latin typeface="Consolas" panose="020B0609020204030204" pitchFamily="49" charset="0"/>
            </a:endParaRPr>
          </a:p>
          <a:p>
            <a:pPr marL="0" indent="0">
              <a:lnSpc>
                <a:spcPct val="100000"/>
              </a:lnSpc>
              <a:spcBef>
                <a:spcPts val="0"/>
              </a:spcBef>
              <a:buNone/>
            </a:pPr>
            <a:r>
              <a:rPr lang="en-US" sz="3200" dirty="0" err="1" smtClean="0">
                <a:latin typeface="Consolas" panose="020B0609020204030204" pitchFamily="49" charset="0"/>
              </a:rPr>
              <a:t>StreamSupplierComponent</a:t>
            </a:r>
            <a:endParaRPr lang="en-US" sz="3200" dirty="0" smtClean="0">
              <a:latin typeface="Consolas" panose="020B0609020204030204" pitchFamily="49"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105" y="1944216"/>
            <a:ext cx="4610695" cy="2996952"/>
          </a:xfrm>
          <a:prstGeom prst="rect">
            <a:avLst/>
          </a:prstGeom>
        </p:spPr>
      </p:pic>
    </p:spTree>
    <p:extLst>
      <p:ext uri="{BB962C8B-B14F-4D97-AF65-F5344CB8AC3E}">
        <p14:creationId xmlns:p14="http://schemas.microsoft.com/office/powerpoint/2010/main" val="964634509"/>
      </p:ext>
    </p:extLst>
  </p:cSld>
  <p:clrMapOvr>
    <a:masterClrMapping/>
  </p:clrMapOvr>
  <mc:AlternateContent xmlns:mc="http://schemas.openxmlformats.org/markup-compatibility/2006" xmlns:p14="http://schemas.microsoft.com/office/powerpoint/2010/main">
    <mc:Choice Requires="p14">
      <p:transition spd="slow" p14:dur="2000" advTm="76"/>
    </mc:Choice>
    <mc:Fallback xmlns="">
      <p:transition spd="slow" advTm="76"/>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Get </a:t>
            </a:r>
            <a:r>
              <a:rPr lang="sv-SE" dirty="0" err="1"/>
              <a:t>Started</a:t>
            </a:r>
            <a:r>
              <a:rPr lang="sv-SE" dirty="0"/>
              <a:t> </a:t>
            </a:r>
            <a:r>
              <a:rPr lang="sv-SE" dirty="0" err="1"/>
              <a:t>with</a:t>
            </a:r>
            <a:r>
              <a:rPr lang="sv-SE" dirty="0"/>
              <a:t> Speedment</a:t>
            </a:r>
          </a:p>
        </p:txBody>
      </p:sp>
      <p:pic>
        <p:nvPicPr>
          <p:cNvPr id="4" name="Picture 6">
            <a:extLst>
              <a:ext uri="{FF2B5EF4-FFF2-40B4-BE49-F238E27FC236}">
                <a16:creationId xmlns:a16="http://schemas.microsoft.com/office/drawing/2014/main" xmlns="" id="{90EC9E76-C3AC-4C2D-B3E0-D9FE84CE91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208" y="1772816"/>
            <a:ext cx="9048328" cy="4108903"/>
          </a:xfrm>
          <a:prstGeom prst="rect">
            <a:avLst/>
          </a:prstGeom>
        </p:spPr>
      </p:pic>
      <p:pic>
        <p:nvPicPr>
          <p:cNvPr id="5" name="Picture 7">
            <a:extLst>
              <a:ext uri="{FF2B5EF4-FFF2-40B4-BE49-F238E27FC236}">
                <a16:creationId xmlns:a16="http://schemas.microsoft.com/office/drawing/2014/main" xmlns="" id="{74F00F5B-E0FE-4227-9A41-22414D79D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24" y="2636912"/>
            <a:ext cx="3726375" cy="3389908"/>
          </a:xfrm>
          <a:prstGeom prst="rect">
            <a:avLst/>
          </a:prstGeom>
        </p:spPr>
      </p:pic>
    </p:spTree>
    <p:extLst>
      <p:ext uri="{BB962C8B-B14F-4D97-AF65-F5344CB8AC3E}">
        <p14:creationId xmlns:p14="http://schemas.microsoft.com/office/powerpoint/2010/main" val="32554586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Getting Speedment using Maven</a:t>
            </a:r>
            <a:endParaRPr lang="sv-SE" dirty="0"/>
          </a:p>
        </p:txBody>
      </p:sp>
      <p:sp>
        <p:nvSpPr>
          <p:cNvPr id="4" name="Content Placeholder 3"/>
          <p:cNvSpPr>
            <a:spLocks noGrp="1"/>
          </p:cNvSpPr>
          <p:nvPr>
            <p:ph idx="1"/>
          </p:nvPr>
        </p:nvSpPr>
        <p:spPr>
          <a:xfrm>
            <a:off x="838200" y="2348880"/>
            <a:ext cx="10946432" cy="3751446"/>
          </a:xfrm>
        </p:spPr>
        <p:txBody>
          <a:bodyPr>
            <a:noAutofit/>
          </a:bodyPr>
          <a:lstStyle/>
          <a:p>
            <a:pPr marL="0" indent="0">
              <a:lnSpc>
                <a:spcPct val="100000"/>
              </a:lnSpc>
              <a:spcBef>
                <a:spcPts val="0"/>
              </a:spcBef>
              <a:buNone/>
            </a:pPr>
            <a:r>
              <a:rPr lang="en-US" dirty="0">
                <a:latin typeface="Consolas" panose="020B0609020204030204" pitchFamily="49" charset="0"/>
              </a:rPr>
              <a:t>&lt;plugin&gt;</a:t>
            </a:r>
          </a:p>
          <a:p>
            <a:pPr marL="0" indent="0">
              <a:lnSpc>
                <a:spcPct val="100000"/>
              </a:lnSpc>
              <a:spcBef>
                <a:spcPts val="0"/>
              </a:spcBef>
              <a:buNone/>
            </a:pPr>
            <a:r>
              <a:rPr lang="en-US" dirty="0">
                <a:latin typeface="Consolas" panose="020B0609020204030204" pitchFamily="49" charset="0"/>
              </a:rPr>
              <a:t>    &lt;</a:t>
            </a:r>
            <a:r>
              <a:rPr lang="en-US" dirty="0" err="1">
                <a:latin typeface="Consolas" panose="020B0609020204030204" pitchFamily="49" charset="0"/>
              </a:rPr>
              <a:t>groupId</a:t>
            </a:r>
            <a:r>
              <a:rPr lang="en-US" dirty="0">
                <a:latin typeface="Consolas" panose="020B0609020204030204" pitchFamily="49" charset="0"/>
              </a:rPr>
              <a:t>&gt;</a:t>
            </a:r>
            <a:r>
              <a:rPr lang="en-US" dirty="0" err="1">
                <a:latin typeface="Consolas" panose="020B0609020204030204" pitchFamily="49" charset="0"/>
              </a:rPr>
              <a:t>com.speedment</a:t>
            </a:r>
            <a:r>
              <a:rPr lang="en-US" dirty="0">
                <a:latin typeface="Consolas" panose="020B0609020204030204" pitchFamily="49" charset="0"/>
              </a:rPr>
              <a:t>&lt;/</a:t>
            </a:r>
            <a:r>
              <a:rPr lang="en-US" dirty="0" err="1">
                <a:latin typeface="Consolas" panose="020B0609020204030204" pitchFamily="49" charset="0"/>
              </a:rPr>
              <a:t>groupId</a:t>
            </a:r>
            <a:r>
              <a:rPr lang="en-US" dirty="0">
                <a:latin typeface="Consolas" panose="020B0609020204030204" pitchFamily="49" charset="0"/>
              </a:rPr>
              <a:t>&gt;</a:t>
            </a:r>
          </a:p>
          <a:p>
            <a:pPr marL="0" indent="0">
              <a:lnSpc>
                <a:spcPct val="100000"/>
              </a:lnSpc>
              <a:spcBef>
                <a:spcPts val="0"/>
              </a:spcBef>
              <a:buNone/>
            </a:pPr>
            <a:r>
              <a:rPr lang="en-US" dirty="0">
                <a:latin typeface="Consolas" panose="020B0609020204030204" pitchFamily="49" charset="0"/>
              </a:rPr>
              <a:t>    &lt;</a:t>
            </a:r>
            <a:r>
              <a:rPr lang="en-US" dirty="0" err="1">
                <a:latin typeface="Consolas" panose="020B0609020204030204" pitchFamily="49" charset="0"/>
              </a:rPr>
              <a:t>artifactId</a:t>
            </a:r>
            <a:r>
              <a:rPr lang="en-US" dirty="0">
                <a:latin typeface="Consolas" panose="020B0609020204030204" pitchFamily="49" charset="0"/>
              </a:rPr>
              <a:t>&gt;</a:t>
            </a:r>
            <a:r>
              <a:rPr lang="en-US" dirty="0" err="1">
                <a:latin typeface="Consolas" panose="020B0609020204030204" pitchFamily="49" charset="0"/>
              </a:rPr>
              <a:t>speedment</a:t>
            </a:r>
            <a:r>
              <a:rPr lang="en-US" dirty="0">
                <a:latin typeface="Consolas" panose="020B0609020204030204" pitchFamily="49" charset="0"/>
              </a:rPr>
              <a:t>-maven-plugin&lt;/</a:t>
            </a:r>
            <a:r>
              <a:rPr lang="en-US" dirty="0" err="1">
                <a:latin typeface="Consolas" panose="020B0609020204030204" pitchFamily="49" charset="0"/>
              </a:rPr>
              <a:t>artifactId</a:t>
            </a:r>
            <a:r>
              <a:rPr lang="en-US" dirty="0">
                <a:latin typeface="Consolas" panose="020B0609020204030204" pitchFamily="49" charset="0"/>
              </a:rPr>
              <a:t>&gt;</a:t>
            </a:r>
          </a:p>
          <a:p>
            <a:pPr marL="0" indent="0">
              <a:lnSpc>
                <a:spcPct val="100000"/>
              </a:lnSpc>
              <a:spcBef>
                <a:spcPts val="0"/>
              </a:spcBef>
              <a:buNone/>
            </a:pPr>
            <a:r>
              <a:rPr lang="en-US" dirty="0">
                <a:latin typeface="Consolas" panose="020B0609020204030204" pitchFamily="49" charset="0"/>
              </a:rPr>
              <a:t>    &lt;version&gt;3.0.14&lt;/version&gt;</a:t>
            </a:r>
          </a:p>
          <a:p>
            <a:pPr marL="0" indent="0">
              <a:lnSpc>
                <a:spcPct val="100000"/>
              </a:lnSpc>
              <a:spcBef>
                <a:spcPts val="0"/>
              </a:spcBef>
              <a:buNone/>
            </a:pPr>
            <a:r>
              <a:rPr lang="en-US" dirty="0">
                <a:latin typeface="Consolas" panose="020B0609020204030204" pitchFamily="49" charset="0"/>
              </a:rPr>
              <a:t>&lt;/plugin&gt;</a:t>
            </a:r>
          </a:p>
        </p:txBody>
      </p:sp>
      <p:cxnSp>
        <p:nvCxnSpPr>
          <p:cNvPr id="5" name="Straight Connector 4"/>
          <p:cNvCxnSpPr/>
          <p:nvPr/>
        </p:nvCxnSpPr>
        <p:spPr>
          <a:xfrm flipH="1" flipV="1">
            <a:off x="7680176" y="4293096"/>
            <a:ext cx="720080" cy="792088"/>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735960" y="5157192"/>
            <a:ext cx="5904656" cy="461665"/>
          </a:xfrm>
          <a:prstGeom prst="rect">
            <a:avLst/>
          </a:prstGeom>
          <a:noFill/>
        </p:spPr>
        <p:txBody>
          <a:bodyPr wrap="square" lIns="0" rtlCol="0">
            <a:spAutoFit/>
          </a:bodyPr>
          <a:lstStyle/>
          <a:p>
            <a:r>
              <a:rPr lang="en-US" sz="2400" b="1" dirty="0">
                <a:latin typeface="+mn-lt"/>
              </a:rPr>
              <a:t>Generate source files based on database</a:t>
            </a:r>
            <a:endParaRPr lang="sv-SE" sz="2400" b="1" dirty="0">
              <a:latin typeface="+mn-lt"/>
            </a:endParaRPr>
          </a:p>
        </p:txBody>
      </p:sp>
    </p:spTree>
    <p:extLst>
      <p:ext uri="{BB962C8B-B14F-4D97-AF65-F5344CB8AC3E}">
        <p14:creationId xmlns:p14="http://schemas.microsoft.com/office/powerpoint/2010/main" val="1330937280"/>
      </p:ext>
    </p:extLst>
  </p:cSld>
  <p:clrMapOvr>
    <a:masterClrMapping/>
  </p:clrMapOvr>
  <mc:AlternateContent xmlns:mc="http://schemas.openxmlformats.org/markup-compatibility/2006" xmlns:p14="http://schemas.microsoft.com/office/powerpoint/2010/main">
    <mc:Choice Requires="p14">
      <p:transition spd="slow" p14:dur="2000" advTm="37"/>
    </mc:Choice>
    <mc:Fallback xmlns="">
      <p:transition spd="slow" advTm="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en-US" dirty="0"/>
              <a:t>Getting Speedment using Maven</a:t>
            </a:r>
            <a:endParaRPr lang="sv-SE" dirty="0"/>
          </a:p>
        </p:txBody>
      </p:sp>
      <p:sp>
        <p:nvSpPr>
          <p:cNvPr id="4" name="Content Placeholder 3"/>
          <p:cNvSpPr>
            <a:spLocks noGrp="1"/>
          </p:cNvSpPr>
          <p:nvPr>
            <p:ph idx="1"/>
          </p:nvPr>
        </p:nvSpPr>
        <p:spPr>
          <a:xfrm>
            <a:off x="1127448" y="2348880"/>
            <a:ext cx="10515600" cy="3751446"/>
          </a:xfrm>
        </p:spPr>
        <p:txBody>
          <a:bodyPr>
            <a:noAutofit/>
          </a:bodyPr>
          <a:lstStyle/>
          <a:p>
            <a:pPr marL="0" indent="0">
              <a:lnSpc>
                <a:spcPct val="100000"/>
              </a:lnSpc>
              <a:spcBef>
                <a:spcPts val="0"/>
              </a:spcBef>
              <a:buNone/>
            </a:pPr>
            <a:r>
              <a:rPr lang="en-US" dirty="0">
                <a:latin typeface="Consolas" panose="020B0609020204030204" pitchFamily="49" charset="0"/>
              </a:rPr>
              <a:t>&lt;dependency&gt;</a:t>
            </a:r>
          </a:p>
          <a:p>
            <a:pPr marL="0" indent="0">
              <a:lnSpc>
                <a:spcPct val="100000"/>
              </a:lnSpc>
              <a:spcBef>
                <a:spcPts val="0"/>
              </a:spcBef>
              <a:buNone/>
            </a:pPr>
            <a:r>
              <a:rPr lang="en-US" dirty="0">
                <a:latin typeface="Consolas" panose="020B0609020204030204" pitchFamily="49" charset="0"/>
              </a:rPr>
              <a:t>    &lt;</a:t>
            </a:r>
            <a:r>
              <a:rPr lang="en-US" dirty="0" err="1">
                <a:latin typeface="Consolas" panose="020B0609020204030204" pitchFamily="49" charset="0"/>
              </a:rPr>
              <a:t>groupId</a:t>
            </a:r>
            <a:r>
              <a:rPr lang="en-US" dirty="0">
                <a:latin typeface="Consolas" panose="020B0609020204030204" pitchFamily="49" charset="0"/>
              </a:rPr>
              <a:t>&gt;</a:t>
            </a:r>
            <a:r>
              <a:rPr lang="en-US" dirty="0" err="1">
                <a:latin typeface="Consolas" panose="020B0609020204030204" pitchFamily="49" charset="0"/>
              </a:rPr>
              <a:t>com.speedment</a:t>
            </a:r>
            <a:r>
              <a:rPr lang="en-US" dirty="0">
                <a:latin typeface="Consolas" panose="020B0609020204030204" pitchFamily="49" charset="0"/>
              </a:rPr>
              <a:t>&lt;/</a:t>
            </a:r>
            <a:r>
              <a:rPr lang="en-US" dirty="0" err="1">
                <a:latin typeface="Consolas" panose="020B0609020204030204" pitchFamily="49" charset="0"/>
              </a:rPr>
              <a:t>groupId</a:t>
            </a:r>
            <a:r>
              <a:rPr lang="en-US" dirty="0">
                <a:latin typeface="Consolas" panose="020B0609020204030204" pitchFamily="49" charset="0"/>
              </a:rPr>
              <a:t>&gt;</a:t>
            </a:r>
          </a:p>
          <a:p>
            <a:pPr marL="0" indent="0">
              <a:lnSpc>
                <a:spcPct val="100000"/>
              </a:lnSpc>
              <a:spcBef>
                <a:spcPts val="0"/>
              </a:spcBef>
              <a:buNone/>
            </a:pPr>
            <a:r>
              <a:rPr lang="en-US" dirty="0">
                <a:latin typeface="Consolas" panose="020B0609020204030204" pitchFamily="49" charset="0"/>
              </a:rPr>
              <a:t>    &lt;</a:t>
            </a:r>
            <a:r>
              <a:rPr lang="en-US" dirty="0" err="1">
                <a:latin typeface="Consolas" panose="020B0609020204030204" pitchFamily="49" charset="0"/>
              </a:rPr>
              <a:t>artifactId</a:t>
            </a:r>
            <a:r>
              <a:rPr lang="en-US" dirty="0">
                <a:latin typeface="Consolas" panose="020B0609020204030204" pitchFamily="49" charset="0"/>
              </a:rPr>
              <a:t>&gt;runtime&lt;/</a:t>
            </a:r>
            <a:r>
              <a:rPr lang="en-US" dirty="0" err="1">
                <a:latin typeface="Consolas" panose="020B0609020204030204" pitchFamily="49" charset="0"/>
              </a:rPr>
              <a:t>artifactId</a:t>
            </a:r>
            <a:r>
              <a:rPr lang="en-US" dirty="0">
                <a:latin typeface="Consolas" panose="020B0609020204030204" pitchFamily="49" charset="0"/>
              </a:rPr>
              <a:t>&gt;</a:t>
            </a:r>
          </a:p>
          <a:p>
            <a:pPr marL="0" indent="0">
              <a:lnSpc>
                <a:spcPct val="100000"/>
              </a:lnSpc>
              <a:spcBef>
                <a:spcPts val="0"/>
              </a:spcBef>
              <a:buNone/>
            </a:pPr>
            <a:r>
              <a:rPr lang="en-US" dirty="0">
                <a:latin typeface="Consolas" panose="020B0609020204030204" pitchFamily="49" charset="0"/>
              </a:rPr>
              <a:t>    &lt;version&gt;3.0.14&lt;/version&gt;</a:t>
            </a:r>
          </a:p>
          <a:p>
            <a:pPr marL="0" indent="0">
              <a:lnSpc>
                <a:spcPct val="100000"/>
              </a:lnSpc>
              <a:spcBef>
                <a:spcPts val="0"/>
              </a:spcBef>
              <a:buNone/>
            </a:pPr>
            <a:r>
              <a:rPr lang="en-US" dirty="0">
                <a:latin typeface="Consolas" panose="020B0609020204030204" pitchFamily="49" charset="0"/>
              </a:rPr>
              <a:t>    &lt;type&gt;</a:t>
            </a:r>
            <a:r>
              <a:rPr lang="en-US" dirty="0" err="1">
                <a:latin typeface="Consolas" panose="020B0609020204030204" pitchFamily="49" charset="0"/>
              </a:rPr>
              <a:t>pom</a:t>
            </a:r>
            <a:r>
              <a:rPr lang="en-US" dirty="0">
                <a:latin typeface="Consolas" panose="020B0609020204030204" pitchFamily="49" charset="0"/>
              </a:rPr>
              <a:t>&lt;/type&gt;</a:t>
            </a:r>
          </a:p>
          <a:p>
            <a:pPr marL="0" indent="0">
              <a:lnSpc>
                <a:spcPct val="100000"/>
              </a:lnSpc>
              <a:spcBef>
                <a:spcPts val="0"/>
              </a:spcBef>
              <a:buNone/>
            </a:pPr>
            <a:r>
              <a:rPr lang="en-US" dirty="0">
                <a:latin typeface="Consolas" panose="020B0609020204030204" pitchFamily="49" charset="0"/>
              </a:rPr>
              <a:t>&lt;/dependency&gt;</a:t>
            </a:r>
            <a:endParaRPr lang="sv-SE" dirty="0">
              <a:latin typeface="Consolas" panose="020B0609020204030204" pitchFamily="49" charset="0"/>
            </a:endParaRPr>
          </a:p>
        </p:txBody>
      </p:sp>
      <p:cxnSp>
        <p:nvCxnSpPr>
          <p:cNvPr id="10" name="Straight Connector 9"/>
          <p:cNvCxnSpPr/>
          <p:nvPr/>
        </p:nvCxnSpPr>
        <p:spPr>
          <a:xfrm flipH="1" flipV="1">
            <a:off x="6744072" y="4243677"/>
            <a:ext cx="864096" cy="646629"/>
          </a:xfrm>
          <a:prstGeom prst="line">
            <a:avLst/>
          </a:prstGeom>
          <a:ln>
            <a:solidFill>
              <a:schemeClr val="bg2">
                <a:lumMod val="1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375920" y="4872629"/>
            <a:ext cx="5760640" cy="830997"/>
          </a:xfrm>
          <a:prstGeom prst="rect">
            <a:avLst/>
          </a:prstGeom>
          <a:noFill/>
        </p:spPr>
        <p:txBody>
          <a:bodyPr wrap="square" lIns="0" rtlCol="0">
            <a:spAutoFit/>
          </a:bodyPr>
          <a:lstStyle/>
          <a:p>
            <a:r>
              <a:rPr lang="en-US" sz="2400" b="1" dirty="0">
                <a:latin typeface="+mn-lt"/>
              </a:rPr>
              <a:t>Single runtime dependency with no transitive dependencies on other libraries</a:t>
            </a:r>
            <a:endParaRPr lang="sv-SE" sz="2400" b="1" dirty="0">
              <a:latin typeface="+mn-lt"/>
            </a:endParaRPr>
          </a:p>
        </p:txBody>
      </p:sp>
    </p:spTree>
    <p:extLst>
      <p:ext uri="{BB962C8B-B14F-4D97-AF65-F5344CB8AC3E}">
        <p14:creationId xmlns:p14="http://schemas.microsoft.com/office/powerpoint/2010/main" val="2079799105"/>
      </p:ext>
    </p:extLst>
  </p:cSld>
  <p:clrMapOvr>
    <a:masterClrMapping/>
  </p:clrMapOvr>
  <mc:AlternateContent xmlns:mc="http://schemas.openxmlformats.org/markup-compatibility/2006" xmlns:p14="http://schemas.microsoft.com/office/powerpoint/2010/main">
    <mc:Choice Requires="p14">
      <p:transition spd="slow" p14:dur="2000" advTm="37"/>
    </mc:Choice>
    <mc:Fallback xmlns="">
      <p:transition spd="slow" advTm="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xfrm>
            <a:off x="838200" y="365125"/>
            <a:ext cx="10515600" cy="1325563"/>
          </a:xfrm>
        </p:spPr>
        <p:txBody>
          <a:bodyPr/>
          <a:lstStyle/>
          <a:p>
            <a:r>
              <a:rPr lang="en-US" dirty="0"/>
              <a:t>Initializer</a:t>
            </a:r>
          </a:p>
        </p:txBody>
      </p:sp>
      <p:sp>
        <p:nvSpPr>
          <p:cNvPr id="3" name="Platshållare för innehåll 2"/>
          <p:cNvSpPr>
            <a:spLocks noGrp="1"/>
          </p:cNvSpPr>
          <p:nvPr>
            <p:ph idx="1"/>
          </p:nvPr>
        </p:nvSpPr>
        <p:spPr/>
        <p:txBody>
          <a:bodyPr>
            <a:normAutofit/>
          </a:bodyPr>
          <a:lstStyle/>
          <a:p>
            <a:endParaRPr lang="en-US" dirty="0"/>
          </a:p>
          <a:p>
            <a:endParaRPr lang="en-US" dirty="0"/>
          </a:p>
        </p:txBody>
      </p:sp>
      <p:pic>
        <p:nvPicPr>
          <p:cNvPr id="4" name="Picture 3"/>
          <p:cNvPicPr>
            <a:picLocks noChangeAspect="1"/>
          </p:cNvPicPr>
          <p:nvPr/>
        </p:nvPicPr>
        <p:blipFill>
          <a:blip r:embed="rId3"/>
          <a:stretch>
            <a:fillRect/>
          </a:stretch>
        </p:blipFill>
        <p:spPr>
          <a:xfrm>
            <a:off x="3034920" y="1681808"/>
            <a:ext cx="6085416" cy="5059560"/>
          </a:xfrm>
          <a:prstGeom prst="rect">
            <a:avLst/>
          </a:prstGeom>
        </p:spPr>
      </p:pic>
    </p:spTree>
    <p:extLst>
      <p:ext uri="{BB962C8B-B14F-4D97-AF65-F5344CB8AC3E}">
        <p14:creationId xmlns:p14="http://schemas.microsoft.com/office/powerpoint/2010/main" val="11373838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Get </a:t>
            </a:r>
            <a:r>
              <a:rPr lang="sv-SE" dirty="0" err="1"/>
              <a:t>Started</a:t>
            </a:r>
            <a:r>
              <a:rPr lang="sv-SE" dirty="0"/>
              <a:t> </a:t>
            </a:r>
            <a:r>
              <a:rPr lang="sv-SE" dirty="0" err="1"/>
              <a:t>with</a:t>
            </a:r>
            <a:r>
              <a:rPr lang="sv-SE" dirty="0"/>
              <a:t> Speedment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960" y="1556792"/>
            <a:ext cx="6013140" cy="480057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607" y="1988840"/>
            <a:ext cx="4440233" cy="3666556"/>
          </a:xfrm>
          <a:prstGeom prst="rect">
            <a:avLst/>
          </a:prstGeom>
        </p:spPr>
      </p:pic>
      <p:sp>
        <p:nvSpPr>
          <p:cNvPr id="7" name="Right Arrow 6"/>
          <p:cNvSpPr/>
          <p:nvPr/>
        </p:nvSpPr>
        <p:spPr>
          <a:xfrm>
            <a:off x="4759776" y="3410211"/>
            <a:ext cx="872248"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1297697"/>
      </p:ext>
    </p:extLst>
  </p:cSld>
  <p:clrMapOvr>
    <a:masterClrMapping/>
  </p:clrMapOvr>
  <mc:AlternateContent xmlns:mc="http://schemas.openxmlformats.org/markup-compatibility/2006" xmlns:p14="http://schemas.microsoft.com/office/powerpoint/2010/main">
    <mc:Choice Requires="p14">
      <p:transition spd="slow" p14:dur="2000" advTm="26"/>
    </mc:Choice>
    <mc:Fallback xmlns="">
      <p:transition spd="slow" advTm="26"/>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Get </a:t>
            </a:r>
            <a:r>
              <a:rPr lang="sv-SE" dirty="0" err="1"/>
              <a:t>Started</a:t>
            </a:r>
            <a:r>
              <a:rPr lang="sv-SE" dirty="0"/>
              <a:t> </a:t>
            </a:r>
            <a:r>
              <a:rPr lang="sv-SE" dirty="0" err="1"/>
              <a:t>with</a:t>
            </a:r>
            <a:r>
              <a:rPr lang="sv-SE" dirty="0"/>
              <a:t> Speedment</a:t>
            </a:r>
          </a:p>
        </p:txBody>
      </p:sp>
      <p:pic>
        <p:nvPicPr>
          <p:cNvPr id="5" name="Picture 4"/>
          <p:cNvPicPr>
            <a:picLocks noChangeAspect="1"/>
          </p:cNvPicPr>
          <p:nvPr/>
        </p:nvPicPr>
        <p:blipFill>
          <a:blip r:embed="rId3"/>
          <a:stretch>
            <a:fillRect/>
          </a:stretch>
        </p:blipFill>
        <p:spPr>
          <a:xfrm>
            <a:off x="825076" y="2680421"/>
            <a:ext cx="3088707" cy="1844824"/>
          </a:xfrm>
          <a:prstGeom prst="rect">
            <a:avLst/>
          </a:prstGeom>
          <a:ln w="19050">
            <a:solidFill>
              <a:schemeClr val="bg2">
                <a:lumMod val="50000"/>
              </a:schemeClr>
            </a:solidFill>
          </a:ln>
        </p:spPr>
      </p:pic>
      <p:sp>
        <p:nvSpPr>
          <p:cNvPr id="7" name="Rectangle 6"/>
          <p:cNvSpPr/>
          <p:nvPr/>
        </p:nvSpPr>
        <p:spPr>
          <a:xfrm>
            <a:off x="4538522" y="2680421"/>
            <a:ext cx="3088707" cy="1844824"/>
          </a:xfrm>
          <a:prstGeom prst="rect">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r>
              <a:rPr lang="en-US" sz="1400" dirty="0" err="1">
                <a:solidFill>
                  <a:schemeClr val="bg2">
                    <a:lumMod val="10000"/>
                  </a:schemeClr>
                </a:solidFill>
                <a:latin typeface="Consolas" panose="020B0609020204030204" pitchFamily="49" charset="0"/>
              </a:rPr>
              <a:t>customers.stream</a:t>
            </a:r>
            <a:r>
              <a:rPr lang="en-US" sz="1400" dirty="0">
                <a:solidFill>
                  <a:schemeClr val="bg2">
                    <a:lumMod val="10000"/>
                  </a:schemeClr>
                </a:solidFill>
                <a:latin typeface="Consolas" panose="020B0609020204030204" pitchFamily="49" charset="0"/>
              </a:rPr>
              <a:t>()</a:t>
            </a:r>
          </a:p>
          <a:p>
            <a:r>
              <a:rPr lang="en-US" sz="1400" dirty="0">
                <a:solidFill>
                  <a:schemeClr val="bg2">
                    <a:lumMod val="10000"/>
                  </a:schemeClr>
                </a:solidFill>
                <a:latin typeface="Consolas" panose="020B0609020204030204" pitchFamily="49" charset="0"/>
              </a:rPr>
              <a:t>    .filter(…)</a:t>
            </a:r>
          </a:p>
          <a:p>
            <a:r>
              <a:rPr lang="en-US" sz="1400" dirty="0">
                <a:solidFill>
                  <a:schemeClr val="bg2">
                    <a:lumMod val="10000"/>
                  </a:schemeClr>
                </a:solidFill>
                <a:latin typeface="Consolas" panose="020B0609020204030204" pitchFamily="49" charset="0"/>
              </a:rPr>
              <a:t>    .filter(…)</a:t>
            </a:r>
          </a:p>
          <a:p>
            <a:r>
              <a:rPr lang="en-US" sz="1400" dirty="0">
                <a:solidFill>
                  <a:schemeClr val="bg2">
                    <a:lumMod val="10000"/>
                  </a:schemeClr>
                </a:solidFill>
                <a:latin typeface="Consolas" panose="020B0609020204030204" pitchFamily="49" charset="0"/>
              </a:rPr>
              <a:t>    .map(…)</a:t>
            </a:r>
          </a:p>
          <a:p>
            <a:r>
              <a:rPr lang="en-US" sz="1400" dirty="0">
                <a:solidFill>
                  <a:schemeClr val="bg2">
                    <a:lumMod val="10000"/>
                  </a:schemeClr>
                </a:solidFill>
                <a:latin typeface="Consolas" panose="020B0609020204030204" pitchFamily="49" charset="0"/>
              </a:rPr>
              <a:t>    .collect(</a:t>
            </a:r>
            <a:r>
              <a:rPr lang="en-US" sz="1400" dirty="0" err="1">
                <a:solidFill>
                  <a:schemeClr val="bg2">
                    <a:lumMod val="10000"/>
                  </a:schemeClr>
                </a:solidFill>
                <a:latin typeface="Consolas" panose="020B0609020204030204" pitchFamily="49" charset="0"/>
              </a:rPr>
              <a:t>toList</a:t>
            </a:r>
            <a:r>
              <a:rPr lang="en-US" sz="1400" dirty="0">
                <a:solidFill>
                  <a:schemeClr val="bg2">
                    <a:lumMod val="10000"/>
                  </a:schemeClr>
                </a:solidFill>
                <a:latin typeface="Consolas" panose="020B0609020204030204" pitchFamily="49" charset="0"/>
              </a:rPr>
              <a:t>());</a:t>
            </a:r>
            <a:endParaRPr lang="sv-SE" sz="1400" dirty="0">
              <a:solidFill>
                <a:schemeClr val="bg2">
                  <a:lumMod val="10000"/>
                </a:schemeClr>
              </a:solidFill>
              <a:latin typeface="Consolas" panose="020B0609020204030204" pitchFamily="49" charset="0"/>
            </a:endParaRPr>
          </a:p>
        </p:txBody>
      </p:sp>
      <p:sp>
        <p:nvSpPr>
          <p:cNvPr id="8" name="Rectangle 7"/>
          <p:cNvSpPr/>
          <p:nvPr/>
        </p:nvSpPr>
        <p:spPr>
          <a:xfrm>
            <a:off x="8251969" y="2680421"/>
            <a:ext cx="3088707" cy="1844824"/>
          </a:xfrm>
          <a:prstGeom prst="rect">
            <a:avLst/>
          </a:prstGeom>
          <a:solidFill>
            <a:schemeClr val="tx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sv-SE" sz="1400" dirty="0">
              <a:solidFill>
                <a:schemeClr val="bg2">
                  <a:lumMod val="10000"/>
                </a:schemeClr>
              </a:solidFill>
              <a:latin typeface="Consolas" panose="020B0609020204030204" pitchFamily="49" charset="0"/>
            </a:endParaRPr>
          </a:p>
        </p:txBody>
      </p:sp>
      <p:sp>
        <p:nvSpPr>
          <p:cNvPr id="9" name="Oval 8"/>
          <p:cNvSpPr/>
          <p:nvPr/>
        </p:nvSpPr>
        <p:spPr>
          <a:xfrm>
            <a:off x="9364274" y="3170785"/>
            <a:ext cx="864096" cy="86409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Isosceles Triangle 10"/>
          <p:cNvSpPr/>
          <p:nvPr/>
        </p:nvSpPr>
        <p:spPr>
          <a:xfrm rot="5400000">
            <a:off x="9632283" y="3452610"/>
            <a:ext cx="432048" cy="300448"/>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2" name="TextBox 11"/>
          <p:cNvSpPr txBox="1"/>
          <p:nvPr/>
        </p:nvSpPr>
        <p:spPr>
          <a:xfrm>
            <a:off x="820838" y="2132856"/>
            <a:ext cx="3088707" cy="461665"/>
          </a:xfrm>
          <a:prstGeom prst="rect">
            <a:avLst/>
          </a:prstGeom>
          <a:noFill/>
        </p:spPr>
        <p:txBody>
          <a:bodyPr wrap="square" lIns="0" rtlCol="0">
            <a:spAutoFit/>
          </a:bodyPr>
          <a:lstStyle/>
          <a:p>
            <a:pPr algn="ctr"/>
            <a:r>
              <a:rPr lang="sv-SE" sz="2400" dirty="0">
                <a:solidFill>
                  <a:schemeClr val="bg2">
                    <a:lumMod val="10000"/>
                  </a:schemeClr>
                </a:solidFill>
                <a:latin typeface="+mj-lt"/>
              </a:rPr>
              <a:t>Step 1: Generate Code</a:t>
            </a:r>
          </a:p>
        </p:txBody>
      </p:sp>
      <p:sp>
        <p:nvSpPr>
          <p:cNvPr id="13" name="TextBox 12"/>
          <p:cNvSpPr txBox="1"/>
          <p:nvPr/>
        </p:nvSpPr>
        <p:spPr>
          <a:xfrm>
            <a:off x="4538522" y="2107254"/>
            <a:ext cx="3088707" cy="461665"/>
          </a:xfrm>
          <a:prstGeom prst="rect">
            <a:avLst/>
          </a:prstGeom>
          <a:noFill/>
        </p:spPr>
        <p:txBody>
          <a:bodyPr wrap="square" lIns="0" rtlCol="0">
            <a:spAutoFit/>
          </a:bodyPr>
          <a:lstStyle/>
          <a:p>
            <a:pPr algn="ctr"/>
            <a:r>
              <a:rPr lang="sv-SE" sz="2400" dirty="0">
                <a:solidFill>
                  <a:schemeClr val="bg2">
                    <a:lumMod val="10000"/>
                  </a:schemeClr>
                </a:solidFill>
                <a:latin typeface="+mj-lt"/>
              </a:rPr>
              <a:t>Step 2: Write Logic</a:t>
            </a:r>
          </a:p>
        </p:txBody>
      </p:sp>
      <p:sp>
        <p:nvSpPr>
          <p:cNvPr id="14" name="TextBox 13"/>
          <p:cNvSpPr txBox="1"/>
          <p:nvPr/>
        </p:nvSpPr>
        <p:spPr>
          <a:xfrm>
            <a:off x="8228440" y="2107253"/>
            <a:ext cx="3088707" cy="461665"/>
          </a:xfrm>
          <a:prstGeom prst="rect">
            <a:avLst/>
          </a:prstGeom>
          <a:noFill/>
        </p:spPr>
        <p:txBody>
          <a:bodyPr wrap="square" lIns="0" rtlCol="0">
            <a:spAutoFit/>
          </a:bodyPr>
          <a:lstStyle/>
          <a:p>
            <a:pPr algn="ctr"/>
            <a:r>
              <a:rPr lang="sv-SE" sz="2400" dirty="0">
                <a:solidFill>
                  <a:schemeClr val="bg2">
                    <a:lumMod val="10000"/>
                  </a:schemeClr>
                </a:solidFill>
                <a:latin typeface="+mj-lt"/>
              </a:rPr>
              <a:t>Step 3: Run Application</a:t>
            </a:r>
          </a:p>
        </p:txBody>
      </p:sp>
      <p:sp>
        <p:nvSpPr>
          <p:cNvPr id="16" name="Arc 15"/>
          <p:cNvSpPr/>
          <p:nvPr/>
        </p:nvSpPr>
        <p:spPr>
          <a:xfrm rot="5400000">
            <a:off x="5411924" y="881995"/>
            <a:ext cx="1224136" cy="7776864"/>
          </a:xfrm>
          <a:prstGeom prst="arc">
            <a:avLst>
              <a:gd name="adj1" fmla="val 16200000"/>
              <a:gd name="adj2" fmla="val 5399874"/>
            </a:avLst>
          </a:prstGeom>
          <a:ln w="28575">
            <a:solidFill>
              <a:schemeClr val="bg2">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sv-SE"/>
          </a:p>
        </p:txBody>
      </p:sp>
      <p:sp>
        <p:nvSpPr>
          <p:cNvPr id="17" name="TextBox 16"/>
          <p:cNvSpPr txBox="1"/>
          <p:nvPr/>
        </p:nvSpPr>
        <p:spPr>
          <a:xfrm>
            <a:off x="4558316" y="5493271"/>
            <a:ext cx="3088707" cy="461665"/>
          </a:xfrm>
          <a:prstGeom prst="rect">
            <a:avLst/>
          </a:prstGeom>
          <a:noFill/>
        </p:spPr>
        <p:txBody>
          <a:bodyPr wrap="square" lIns="0" rtlCol="0">
            <a:spAutoFit/>
          </a:bodyPr>
          <a:lstStyle/>
          <a:p>
            <a:pPr algn="ctr"/>
            <a:r>
              <a:rPr lang="sv-SE" sz="2400" dirty="0">
                <a:solidFill>
                  <a:schemeClr val="bg2">
                    <a:lumMod val="10000"/>
                  </a:schemeClr>
                </a:solidFill>
                <a:latin typeface="+mj-lt"/>
              </a:rPr>
              <a:t>Step 4: Iterate</a:t>
            </a:r>
          </a:p>
        </p:txBody>
      </p:sp>
    </p:spTree>
    <p:extLst>
      <p:ext uri="{BB962C8B-B14F-4D97-AF65-F5344CB8AC3E}">
        <p14:creationId xmlns:p14="http://schemas.microsoft.com/office/powerpoint/2010/main" val="2851415774"/>
      </p:ext>
    </p:extLst>
  </p:cSld>
  <p:clrMapOvr>
    <a:masterClrMapping/>
  </p:clrMapOvr>
  <mc:AlternateContent xmlns:mc="http://schemas.openxmlformats.org/markup-compatibility/2006" xmlns:p14="http://schemas.microsoft.com/office/powerpoint/2010/main">
    <mc:Choice Requires="p14">
      <p:transition spd="slow" p14:dur="2000" advTm="345"/>
    </mc:Choice>
    <mc:Fallback xmlns="">
      <p:transition spd="slow" advTm="3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animBg="1"/>
      <p:bldP spid="12" grpId="0"/>
      <p:bldP spid="13" grpId="0"/>
      <p:bldP spid="14" grpId="0"/>
      <p:bldP spid="16" grpId="0" animBg="1"/>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Speedment </a:t>
            </a:r>
            <a:r>
              <a:rPr lang="sv-SE" dirty="0" err="1"/>
              <a:t>OpenSource</a:t>
            </a:r>
            <a:r>
              <a:rPr lang="sv-SE" dirty="0"/>
              <a:t> </a:t>
            </a:r>
            <a:r>
              <a:rPr lang="sv-SE" dirty="0" err="1"/>
              <a:t>Summary</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normAutofit/>
          </a:bodyPr>
          <a:lstStyle/>
          <a:p>
            <a:pPr marL="0" indent="0">
              <a:buNone/>
            </a:pPr>
            <a:r>
              <a:rPr lang="en-GB" dirty="0"/>
              <a:t/>
            </a:r>
            <a:br>
              <a:rPr lang="en-GB" dirty="0"/>
            </a:br>
            <a:endParaRPr lang="en-GB" dirty="0"/>
          </a:p>
          <a:p>
            <a:pPr marL="0" indent="0">
              <a:buNone/>
            </a:pPr>
            <a:endParaRPr lang="en-GB" dirty="0"/>
          </a:p>
          <a:p>
            <a:pPr marL="0" indent="0">
              <a:buNone/>
            </a:pPr>
            <a:endParaRPr lang="en-GB" dirty="0"/>
          </a:p>
        </p:txBody>
      </p:sp>
      <p:pic>
        <p:nvPicPr>
          <p:cNvPr id="5" name="Bildobjekt 4">
            <a:extLst>
              <a:ext uri="{FF2B5EF4-FFF2-40B4-BE49-F238E27FC236}">
                <a16:creationId xmlns:a16="http://schemas.microsoft.com/office/drawing/2014/main" xmlns="" id="{EA673B8B-D5F7-44CC-B433-E72923305837}"/>
              </a:ext>
            </a:extLst>
          </p:cNvPr>
          <p:cNvPicPr>
            <a:picLocks noChangeAspect="1"/>
          </p:cNvPicPr>
          <p:nvPr/>
        </p:nvPicPr>
        <p:blipFill>
          <a:blip r:embed="rId3"/>
          <a:stretch>
            <a:fillRect/>
          </a:stretch>
        </p:blipFill>
        <p:spPr>
          <a:xfrm>
            <a:off x="7608168" y="4698427"/>
            <a:ext cx="2256732" cy="1466877"/>
          </a:xfrm>
          <a:prstGeom prst="rect">
            <a:avLst/>
          </a:prstGeom>
        </p:spPr>
      </p:pic>
      <p:pic>
        <p:nvPicPr>
          <p:cNvPr id="7" name="Bildobjekt 6">
            <a:extLst>
              <a:ext uri="{FF2B5EF4-FFF2-40B4-BE49-F238E27FC236}">
                <a16:creationId xmlns:a16="http://schemas.microsoft.com/office/drawing/2014/main" xmlns="" id="{A06E135F-F501-469F-BB08-BC603E8D0134}"/>
              </a:ext>
            </a:extLst>
          </p:cNvPr>
          <p:cNvPicPr>
            <a:picLocks noChangeAspect="1"/>
          </p:cNvPicPr>
          <p:nvPr/>
        </p:nvPicPr>
        <p:blipFill>
          <a:blip r:embed="rId4"/>
          <a:stretch>
            <a:fillRect/>
          </a:stretch>
        </p:blipFill>
        <p:spPr>
          <a:xfrm>
            <a:off x="2383819" y="1763248"/>
            <a:ext cx="2256733" cy="1466877"/>
          </a:xfrm>
          <a:prstGeom prst="rect">
            <a:avLst/>
          </a:prstGeom>
        </p:spPr>
      </p:pic>
      <p:pic>
        <p:nvPicPr>
          <p:cNvPr id="2050" name="Picture 2" descr="Image result for Java 9">
            <a:extLst>
              <a:ext uri="{FF2B5EF4-FFF2-40B4-BE49-F238E27FC236}">
                <a16:creationId xmlns:a16="http://schemas.microsoft.com/office/drawing/2014/main" xmlns="" id="{FE7DE22C-D0ED-4198-A36B-C359D3648E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040" r="24961"/>
          <a:stretch/>
        </p:blipFill>
        <p:spPr bwMode="auto">
          <a:xfrm>
            <a:off x="4366592" y="3212976"/>
            <a:ext cx="1971988" cy="1821425"/>
          </a:xfrm>
          <a:prstGeom prst="rect">
            <a:avLst/>
          </a:prstGeom>
          <a:noFill/>
          <a:extLst>
            <a:ext uri="{909E8E84-426E-40DD-AFC4-6F175D3DCCD1}">
              <a14:hiddenFill xmlns:a14="http://schemas.microsoft.com/office/drawing/2010/main">
                <a:solidFill>
                  <a:srgbClr val="FFFFFF"/>
                </a:solidFill>
              </a14:hiddenFill>
            </a:ext>
          </a:extLst>
        </p:spPr>
      </p:pic>
      <p:pic>
        <p:nvPicPr>
          <p:cNvPr id="9" name="Bildobjekt 8">
            <a:extLst>
              <a:ext uri="{FF2B5EF4-FFF2-40B4-BE49-F238E27FC236}">
                <a16:creationId xmlns:a16="http://schemas.microsoft.com/office/drawing/2014/main" xmlns="" id="{DDDEA475-3223-4F75-9ACB-8FC348EDCDF0}"/>
              </a:ext>
            </a:extLst>
          </p:cNvPr>
          <p:cNvPicPr>
            <a:picLocks noChangeAspect="1"/>
          </p:cNvPicPr>
          <p:nvPr/>
        </p:nvPicPr>
        <p:blipFill>
          <a:blip r:embed="rId6"/>
          <a:stretch>
            <a:fillRect/>
          </a:stretch>
        </p:blipFill>
        <p:spPr>
          <a:xfrm>
            <a:off x="7585370" y="1766191"/>
            <a:ext cx="2225824" cy="1446785"/>
          </a:xfrm>
          <a:prstGeom prst="rect">
            <a:avLst/>
          </a:prstGeom>
        </p:spPr>
      </p:pic>
      <p:sp>
        <p:nvSpPr>
          <p:cNvPr id="12" name="Rektangel 11">
            <a:extLst>
              <a:ext uri="{FF2B5EF4-FFF2-40B4-BE49-F238E27FC236}">
                <a16:creationId xmlns:a16="http://schemas.microsoft.com/office/drawing/2014/main" xmlns="" id="{25E575B5-5E1B-40F4-845B-05E97880C871}"/>
              </a:ext>
            </a:extLst>
          </p:cNvPr>
          <p:cNvSpPr/>
          <p:nvPr/>
        </p:nvSpPr>
        <p:spPr>
          <a:xfrm>
            <a:off x="10093658" y="4692085"/>
            <a:ext cx="1596108" cy="954107"/>
          </a:xfrm>
          <a:prstGeom prst="rect">
            <a:avLst/>
          </a:prstGeom>
          <a:noFill/>
        </p:spPr>
        <p:txBody>
          <a:bodyPr wrap="square" rtlCol="0">
            <a:spAutoFit/>
          </a:bodyPr>
          <a:lstStyle/>
          <a:p>
            <a:r>
              <a:rPr lang="en-GB" sz="2800" dirty="0">
                <a:solidFill>
                  <a:schemeClr val="bg2">
                    <a:lumMod val="10000"/>
                  </a:schemeClr>
                </a:solidFill>
              </a:rPr>
              <a:t>Parallel Streams</a:t>
            </a:r>
          </a:p>
        </p:txBody>
      </p:sp>
      <p:sp>
        <p:nvSpPr>
          <p:cNvPr id="13" name="Rektangel 12">
            <a:extLst>
              <a:ext uri="{FF2B5EF4-FFF2-40B4-BE49-F238E27FC236}">
                <a16:creationId xmlns:a16="http://schemas.microsoft.com/office/drawing/2014/main" xmlns="" id="{76654EC2-3034-4C17-88A2-4E272BB05FE6}"/>
              </a:ext>
            </a:extLst>
          </p:cNvPr>
          <p:cNvSpPr/>
          <p:nvPr/>
        </p:nvSpPr>
        <p:spPr>
          <a:xfrm>
            <a:off x="6156842" y="3338858"/>
            <a:ext cx="2387430" cy="1384995"/>
          </a:xfrm>
          <a:prstGeom prst="rect">
            <a:avLst/>
          </a:prstGeom>
          <a:noFill/>
        </p:spPr>
        <p:txBody>
          <a:bodyPr wrap="square" rtlCol="0">
            <a:spAutoFit/>
          </a:bodyPr>
          <a:lstStyle/>
          <a:p>
            <a:r>
              <a:rPr lang="en-GB" sz="2800" dirty="0">
                <a:solidFill>
                  <a:schemeClr val="bg2">
                    <a:lumMod val="10000"/>
                  </a:schemeClr>
                </a:solidFill>
              </a:rPr>
              <a:t>Pure Java and Supports Java 9</a:t>
            </a:r>
          </a:p>
        </p:txBody>
      </p:sp>
      <p:sp>
        <p:nvSpPr>
          <p:cNvPr id="14" name="textruta 13">
            <a:extLst>
              <a:ext uri="{FF2B5EF4-FFF2-40B4-BE49-F238E27FC236}">
                <a16:creationId xmlns:a16="http://schemas.microsoft.com/office/drawing/2014/main" xmlns="" id="{1E8D458D-EAE4-4382-B1E1-5F6B085667C8}"/>
              </a:ext>
            </a:extLst>
          </p:cNvPr>
          <p:cNvSpPr txBox="1"/>
          <p:nvPr/>
        </p:nvSpPr>
        <p:spPr>
          <a:xfrm>
            <a:off x="9984432" y="1693719"/>
            <a:ext cx="1656184" cy="954107"/>
          </a:xfrm>
          <a:prstGeom prst="rect">
            <a:avLst/>
          </a:prstGeom>
          <a:noFill/>
        </p:spPr>
        <p:txBody>
          <a:bodyPr wrap="square" rtlCol="0">
            <a:spAutoFit/>
          </a:bodyPr>
          <a:lstStyle>
            <a:defPPr>
              <a:defRPr lang="en-US"/>
            </a:defPPr>
            <a:lvl1pPr>
              <a:defRPr>
                <a:solidFill>
                  <a:schemeClr val="bg2">
                    <a:lumMod val="10000"/>
                  </a:schemeClr>
                </a:solidFill>
              </a:defRPr>
            </a:lvl1pPr>
          </a:lstStyle>
          <a:p>
            <a:r>
              <a:rPr lang="en-GB" sz="2800" dirty="0"/>
              <a:t>Lazy </a:t>
            </a:r>
          </a:p>
          <a:p>
            <a:r>
              <a:rPr lang="en-GB" sz="2800" dirty="0"/>
              <a:t>Streams</a:t>
            </a:r>
            <a:endParaRPr lang="sv-SE" sz="2800" dirty="0"/>
          </a:p>
        </p:txBody>
      </p:sp>
      <p:sp>
        <p:nvSpPr>
          <p:cNvPr id="15" name="textruta 14">
            <a:extLst>
              <a:ext uri="{FF2B5EF4-FFF2-40B4-BE49-F238E27FC236}">
                <a16:creationId xmlns:a16="http://schemas.microsoft.com/office/drawing/2014/main" xmlns="" id="{2784F8C5-82B0-4757-817F-C1351C830341}"/>
              </a:ext>
            </a:extLst>
          </p:cNvPr>
          <p:cNvSpPr txBox="1"/>
          <p:nvPr/>
        </p:nvSpPr>
        <p:spPr>
          <a:xfrm>
            <a:off x="-24680" y="1628800"/>
            <a:ext cx="2294120" cy="954107"/>
          </a:xfrm>
          <a:prstGeom prst="rect">
            <a:avLst/>
          </a:prstGeom>
          <a:noFill/>
        </p:spPr>
        <p:txBody>
          <a:bodyPr wrap="square" rtlCol="0">
            <a:spAutoFit/>
          </a:bodyPr>
          <a:lstStyle/>
          <a:p>
            <a:pPr algn="r"/>
            <a:r>
              <a:rPr lang="en-GB" sz="2800" dirty="0">
                <a:solidFill>
                  <a:schemeClr val="bg2">
                    <a:lumMod val="10000"/>
                  </a:schemeClr>
                </a:solidFill>
              </a:rPr>
              <a:t>Stream to</a:t>
            </a:r>
          </a:p>
          <a:p>
            <a:pPr algn="r"/>
            <a:r>
              <a:rPr lang="en-GB" sz="2800" dirty="0">
                <a:solidFill>
                  <a:schemeClr val="bg2">
                    <a:lumMod val="10000"/>
                  </a:schemeClr>
                </a:solidFill>
              </a:rPr>
              <a:t>SQL</a:t>
            </a:r>
            <a:endParaRPr lang="sv-SE" sz="2800" dirty="0">
              <a:solidFill>
                <a:schemeClr val="bg2">
                  <a:lumMod val="10000"/>
                </a:schemeClr>
              </a:solidFill>
            </a:endParaRPr>
          </a:p>
        </p:txBody>
      </p:sp>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3820" y="5051486"/>
            <a:ext cx="2256732" cy="1466876"/>
          </a:xfrm>
          <a:prstGeom prst="rect">
            <a:avLst/>
          </a:prstGeom>
        </p:spPr>
      </p:pic>
      <p:sp>
        <p:nvSpPr>
          <p:cNvPr id="16" name="textruta 14">
            <a:extLst>
              <a:ext uri="{FF2B5EF4-FFF2-40B4-BE49-F238E27FC236}">
                <a16:creationId xmlns:a16="http://schemas.microsoft.com/office/drawing/2014/main" xmlns="" id="{2784F8C5-82B0-4757-817F-C1351C830341}"/>
              </a:ext>
            </a:extLst>
          </p:cNvPr>
          <p:cNvSpPr txBox="1"/>
          <p:nvPr/>
        </p:nvSpPr>
        <p:spPr>
          <a:xfrm>
            <a:off x="-24680" y="5057606"/>
            <a:ext cx="2294120" cy="954107"/>
          </a:xfrm>
          <a:prstGeom prst="rect">
            <a:avLst/>
          </a:prstGeom>
          <a:noFill/>
        </p:spPr>
        <p:txBody>
          <a:bodyPr wrap="square" rtlCol="0">
            <a:spAutoFit/>
          </a:bodyPr>
          <a:lstStyle/>
          <a:p>
            <a:pPr algn="r"/>
            <a:r>
              <a:rPr lang="en-GB" sz="2800">
                <a:solidFill>
                  <a:schemeClr val="bg2">
                    <a:lumMod val="10000"/>
                  </a:schemeClr>
                </a:solidFill>
              </a:rPr>
              <a:t>Type </a:t>
            </a:r>
          </a:p>
          <a:p>
            <a:pPr algn="r"/>
            <a:r>
              <a:rPr lang="en-GB" sz="2800" dirty="0">
                <a:solidFill>
                  <a:schemeClr val="bg2">
                    <a:lumMod val="10000"/>
                  </a:schemeClr>
                </a:solidFill>
              </a:rPr>
              <a:t>Safety</a:t>
            </a:r>
            <a:endParaRPr lang="sv-SE" sz="2800" dirty="0">
              <a:solidFill>
                <a:schemeClr val="bg2">
                  <a:lumMod val="10000"/>
                </a:schemeClr>
              </a:solidFill>
            </a:endParaRPr>
          </a:p>
        </p:txBody>
      </p:sp>
    </p:spTree>
    <p:extLst>
      <p:ext uri="{BB962C8B-B14F-4D97-AF65-F5344CB8AC3E}">
        <p14:creationId xmlns:p14="http://schemas.microsoft.com/office/powerpoint/2010/main" val="129936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838200" y="3429000"/>
            <a:ext cx="10730408" cy="15942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fontAlgn="auto">
              <a:lnSpc>
                <a:spcPct val="100000"/>
              </a:lnSpc>
              <a:spcBef>
                <a:spcPts val="0"/>
              </a:spcBef>
              <a:spcAft>
                <a:spcPts val="0"/>
              </a:spcAft>
              <a:buFont typeface="Arial" panose="020B0604020202020204" pitchFamily="34" charset="0"/>
              <a:buNone/>
            </a:pPr>
            <a:r>
              <a:rPr lang="sv-SE" sz="3600" dirty="0" err="1">
                <a:latin typeface="Consolas" panose="020B0609020204030204" pitchFamily="49" charset="0"/>
              </a:rPr>
              <a:t>films.stream</a:t>
            </a:r>
            <a:r>
              <a:rPr lang="sv-SE" sz="3600" dirty="0">
                <a:latin typeface="Consolas" panose="020B0609020204030204" pitchFamily="49" charset="0"/>
              </a:rPr>
              <a:t>()</a:t>
            </a:r>
          </a:p>
          <a:p>
            <a:pPr marL="0" indent="0" fontAlgn="auto">
              <a:lnSpc>
                <a:spcPct val="100000"/>
              </a:lnSpc>
              <a:spcBef>
                <a:spcPts val="0"/>
              </a:spcBef>
              <a:spcAft>
                <a:spcPts val="0"/>
              </a:spcAft>
              <a:buFont typeface="Arial" panose="020B0604020202020204" pitchFamily="34" charset="0"/>
              <a:buNone/>
            </a:pPr>
            <a:r>
              <a:rPr lang="sv-SE" sz="3600" dirty="0" smtClean="0">
                <a:latin typeface="Consolas" panose="020B0609020204030204" pitchFamily="49" charset="0"/>
              </a:rPr>
              <a:t>  .filter(</a:t>
            </a:r>
            <a:r>
              <a:rPr lang="sv-SE" sz="3600" dirty="0" err="1" smtClean="0">
                <a:latin typeface="Consolas" panose="020B0609020204030204" pitchFamily="49" charset="0"/>
              </a:rPr>
              <a:t>Film.RATING.equal</a:t>
            </a:r>
            <a:r>
              <a:rPr lang="sv-SE" sz="3600" dirty="0" smtClean="0">
                <a:latin typeface="Consolas" panose="020B0609020204030204" pitchFamily="49" charset="0"/>
              </a:rPr>
              <a:t>(Rating.PG13</a:t>
            </a:r>
            <a:r>
              <a:rPr lang="sv-SE" sz="3600" dirty="0">
                <a:latin typeface="Consolas" panose="020B0609020204030204" pitchFamily="49" charset="0"/>
              </a:rPr>
              <a:t>))</a:t>
            </a:r>
          </a:p>
        </p:txBody>
      </p:sp>
      <p:sp>
        <p:nvSpPr>
          <p:cNvPr id="2" name="Rubrik 1"/>
          <p:cNvSpPr>
            <a:spLocks noGrp="1"/>
          </p:cNvSpPr>
          <p:nvPr>
            <p:ph type="title"/>
          </p:nvPr>
        </p:nvSpPr>
        <p:spPr/>
        <p:txBody>
          <a:bodyPr>
            <a:normAutofit/>
          </a:bodyPr>
          <a:lstStyle/>
          <a:p>
            <a:r>
              <a:rPr lang="sv-SE" sz="4000" dirty="0" err="1"/>
              <a:t>Both</a:t>
            </a:r>
            <a:r>
              <a:rPr lang="sv-SE" sz="4000" dirty="0"/>
              <a:t> </a:t>
            </a:r>
            <a:r>
              <a:rPr lang="sv-SE" sz="4000" dirty="0" err="1"/>
              <a:t>Stream</a:t>
            </a:r>
            <a:r>
              <a:rPr lang="sv-SE" sz="4000" dirty="0"/>
              <a:t> and SQL </a:t>
            </a:r>
            <a:r>
              <a:rPr lang="sv-SE" sz="4000" dirty="0" err="1"/>
              <a:t>Have</a:t>
            </a:r>
            <a:r>
              <a:rPr lang="sv-SE" sz="4000" dirty="0"/>
              <a:t> </a:t>
            </a:r>
            <a:r>
              <a:rPr lang="sv-SE" sz="4000" dirty="0" err="1"/>
              <a:t>Declarative</a:t>
            </a:r>
            <a:r>
              <a:rPr lang="sv-SE" sz="4000" dirty="0"/>
              <a:t> </a:t>
            </a:r>
            <a:r>
              <a:rPr lang="sv-SE" sz="4000" dirty="0" err="1"/>
              <a:t>Constructs</a:t>
            </a:r>
            <a:endParaRPr lang="sv-SE" sz="4000" dirty="0"/>
          </a:p>
        </p:txBody>
      </p:sp>
      <p:sp>
        <p:nvSpPr>
          <p:cNvPr id="4" name="Rectangle 1"/>
          <p:cNvSpPr>
            <a:spLocks noChangeArrowheads="1"/>
          </p:cNvSpPr>
          <p:nvPr/>
        </p:nvSpPr>
        <p:spPr bwMode="auto">
          <a:xfrm>
            <a:off x="3574924" y="198717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5" name="Content Placeholder 3"/>
          <p:cNvSpPr>
            <a:spLocks noGrp="1"/>
          </p:cNvSpPr>
          <p:nvPr>
            <p:ph idx="1"/>
          </p:nvPr>
        </p:nvSpPr>
        <p:spPr>
          <a:xfrm>
            <a:off x="838200" y="1875769"/>
            <a:ext cx="10515600" cy="1008111"/>
          </a:xfrm>
        </p:spPr>
        <p:txBody>
          <a:bodyPr>
            <a:noAutofit/>
          </a:bodyPr>
          <a:lstStyle/>
          <a:p>
            <a:pPr marL="0" indent="0">
              <a:lnSpc>
                <a:spcPct val="100000"/>
              </a:lnSpc>
              <a:spcBef>
                <a:spcPts val="0"/>
              </a:spcBef>
              <a:buNone/>
            </a:pPr>
            <a:r>
              <a:rPr lang="sv-SE" sz="3600" dirty="0">
                <a:latin typeface="Consolas" panose="020B0609020204030204" pitchFamily="49" charset="0"/>
              </a:rPr>
              <a:t>SELECT * FROM FILM </a:t>
            </a:r>
          </a:p>
          <a:p>
            <a:pPr marL="0" indent="0">
              <a:lnSpc>
                <a:spcPct val="100000"/>
              </a:lnSpc>
              <a:spcBef>
                <a:spcPts val="0"/>
              </a:spcBef>
              <a:buNone/>
            </a:pPr>
            <a:r>
              <a:rPr lang="sv-SE" sz="3600" dirty="0">
                <a:latin typeface="Consolas" panose="020B0609020204030204" pitchFamily="49" charset="0"/>
              </a:rPr>
              <a:t>    WHERE RATING = ’PG-13’</a:t>
            </a:r>
          </a:p>
        </p:txBody>
      </p:sp>
    </p:spTree>
    <p:custDataLst>
      <p:tags r:id="rId1"/>
    </p:custDataLst>
    <p:extLst>
      <p:ext uri="{BB962C8B-B14F-4D97-AF65-F5344CB8AC3E}">
        <p14:creationId xmlns:p14="http://schemas.microsoft.com/office/powerpoint/2010/main" val="1843399727"/>
      </p:ext>
    </p:extLst>
  </p:cSld>
  <p:clrMapOvr>
    <a:masterClrMapping/>
  </p:clrMapOvr>
  <mc:AlternateContent xmlns:mc="http://schemas.openxmlformats.org/markup-compatibility/2006" xmlns:p14="http://schemas.microsoft.com/office/powerpoint/2010/main">
    <mc:Choice Requires="p14">
      <p:transition spd="slow" p14:dur="2000" advTm="4677"/>
    </mc:Choice>
    <mc:Fallback xmlns="">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299C924D-FD36-4AB2-A7C0-8B6778BD169A}"/>
              </a:ext>
            </a:extLst>
          </p:cNvPr>
          <p:cNvSpPr>
            <a:spLocks noGrp="1"/>
          </p:cNvSpPr>
          <p:nvPr>
            <p:ph type="title"/>
          </p:nvPr>
        </p:nvSpPr>
        <p:spPr/>
        <p:txBody>
          <a:bodyPr/>
          <a:lstStyle/>
          <a:p>
            <a:r>
              <a:rPr lang="sv-SE" dirty="0" err="1"/>
              <a:t>Want</a:t>
            </a:r>
            <a:r>
              <a:rPr lang="sv-SE" dirty="0"/>
              <a:t> To </a:t>
            </a:r>
            <a:r>
              <a:rPr lang="sv-SE" dirty="0" err="1"/>
              <a:t>Know</a:t>
            </a:r>
            <a:r>
              <a:rPr lang="sv-SE" dirty="0"/>
              <a:t> </a:t>
            </a:r>
            <a:r>
              <a:rPr lang="sv-SE" dirty="0" err="1"/>
              <a:t>More</a:t>
            </a:r>
            <a:r>
              <a:rPr lang="sv-SE" dirty="0"/>
              <a:t>?</a:t>
            </a:r>
          </a:p>
        </p:txBody>
      </p:sp>
      <p:pic>
        <p:nvPicPr>
          <p:cNvPr id="9" name="Platshållare för innehåll 8">
            <a:extLst>
              <a:ext uri="{FF2B5EF4-FFF2-40B4-BE49-F238E27FC236}">
                <a16:creationId xmlns:a16="http://schemas.microsoft.com/office/drawing/2014/main" xmlns="" id="{5D3AB1AD-BA76-43C1-A4BB-3979046D4E40}"/>
              </a:ext>
            </a:extLst>
          </p:cNvPr>
          <p:cNvPicPr>
            <a:picLocks noGrp="1" noChangeAspect="1"/>
          </p:cNvPicPr>
          <p:nvPr>
            <p:ph idx="1"/>
          </p:nvPr>
        </p:nvPicPr>
        <p:blipFill>
          <a:blip r:embed="rId3"/>
          <a:stretch>
            <a:fillRect/>
          </a:stretch>
        </p:blipFill>
        <p:spPr>
          <a:xfrm>
            <a:off x="8354929" y="1701131"/>
            <a:ext cx="2998871" cy="3896257"/>
          </a:xfrm>
        </p:spPr>
      </p:pic>
      <p:sp>
        <p:nvSpPr>
          <p:cNvPr id="11" name="Content Placeholder 2">
            <a:extLst>
              <a:ext uri="{FF2B5EF4-FFF2-40B4-BE49-F238E27FC236}">
                <a16:creationId xmlns:a16="http://schemas.microsoft.com/office/drawing/2014/main" xmlns="" id="{622EEBA6-77DE-46A2-8EE8-62A628FB59A5}"/>
              </a:ext>
            </a:extLst>
          </p:cNvPr>
          <p:cNvSpPr txBox="1">
            <a:spLocks/>
          </p:cNvSpPr>
          <p:nvPr/>
        </p:nvSpPr>
        <p:spPr>
          <a:xfrm>
            <a:off x="838200" y="1825625"/>
            <a:ext cx="7418040" cy="416559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2">
                    <a:lumMod val="1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2">
                    <a:lumMod val="10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10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1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Extreme Speed</a:t>
            </a:r>
            <a:br>
              <a:rPr lang="en-US" dirty="0"/>
            </a:br>
            <a:r>
              <a:rPr lang="en-US" b="1" dirty="0"/>
              <a:t>Queries in 0.9 Microseconds </a:t>
            </a:r>
            <a:br>
              <a:rPr lang="en-US" b="1" dirty="0"/>
            </a:br>
            <a:r>
              <a:rPr lang="en-US" dirty="0"/>
              <a:t>[CON4293] Oct 03, 1:15 </a:t>
            </a:r>
            <a:r>
              <a:rPr lang="en-US" dirty="0" smtClean="0"/>
              <a:t>pm</a:t>
            </a:r>
            <a:endParaRPr lang="en-US" dirty="0"/>
          </a:p>
          <a:p>
            <a:pPr marL="0" indent="0">
              <a:buNone/>
            </a:pPr>
            <a:endParaRPr lang="en-US" dirty="0"/>
          </a:p>
          <a:p>
            <a:pPr marL="0" indent="0">
              <a:buNone/>
            </a:pPr>
            <a:r>
              <a:rPr lang="en-US" dirty="0"/>
              <a:t>Try Out Yourself</a:t>
            </a:r>
            <a:br>
              <a:rPr lang="en-US" dirty="0"/>
            </a:br>
            <a:r>
              <a:rPr lang="en-US" b="1" dirty="0"/>
              <a:t>Hands On Lab</a:t>
            </a:r>
            <a:br>
              <a:rPr lang="en-US" b="1" dirty="0"/>
            </a:br>
            <a:r>
              <a:rPr lang="en-US" dirty="0"/>
              <a:t>[HOL4286] Oct 04, 8:30 </a:t>
            </a:r>
            <a:r>
              <a:rPr lang="en-US" dirty="0" smtClean="0"/>
              <a:t>am</a:t>
            </a:r>
            <a:endParaRPr lang="en-US" dirty="0"/>
          </a:p>
          <a:p>
            <a:pPr marL="0" indent="0">
              <a:buNone/>
            </a:pPr>
            <a:endParaRPr lang="sv-SE" dirty="0"/>
          </a:p>
          <a:p>
            <a:pPr marL="0" indent="0">
              <a:buNone/>
            </a:pPr>
            <a:r>
              <a:rPr lang="en-US" dirty="0"/>
              <a:t>Integration</a:t>
            </a:r>
            <a:br>
              <a:rPr lang="en-US" dirty="0"/>
            </a:br>
            <a:r>
              <a:rPr lang="en-US" b="1" dirty="0"/>
              <a:t>Spring Microservices</a:t>
            </a:r>
            <a:br>
              <a:rPr lang="en-US" b="1" dirty="0"/>
            </a:br>
            <a:r>
              <a:rPr lang="en-US" dirty="0"/>
              <a:t>[CON4277] Oct 04, 2:45 </a:t>
            </a:r>
            <a:r>
              <a:rPr lang="en-US" dirty="0" smtClean="0"/>
              <a:t>pm</a:t>
            </a:r>
            <a:endParaRPr lang="en-US" dirty="0"/>
          </a:p>
          <a:p>
            <a:pPr marL="0" indent="0">
              <a:buNone/>
            </a:pPr>
            <a:endParaRPr lang="en-US" dirty="0"/>
          </a:p>
          <a:p>
            <a:pPr marL="0" indent="0">
              <a:buNone/>
            </a:pPr>
            <a:endParaRPr lang="en-US" dirty="0"/>
          </a:p>
          <a:p>
            <a:pPr fontAlgn="auto">
              <a:spcAft>
                <a:spcPts val="0"/>
              </a:spcAft>
            </a:pPr>
            <a:endParaRPr lang="en-US" dirty="0"/>
          </a:p>
          <a:p>
            <a:pPr marL="0" indent="0" fontAlgn="auto">
              <a:spcAft>
                <a:spcPts val="0"/>
              </a:spcAft>
              <a:buNone/>
            </a:pPr>
            <a:endParaRPr lang="sv-SE" dirty="0"/>
          </a:p>
        </p:txBody>
      </p:sp>
    </p:spTree>
    <p:extLst>
      <p:ext uri="{BB962C8B-B14F-4D97-AF65-F5344CB8AC3E}">
        <p14:creationId xmlns:p14="http://schemas.microsoft.com/office/powerpoint/2010/main" val="180351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Further</a:t>
            </a:r>
            <a:r>
              <a:rPr lang="sv-SE" dirty="0"/>
              <a:t> </a:t>
            </a:r>
            <a:r>
              <a:rPr lang="sv-SE" dirty="0" err="1"/>
              <a:t>Conversation</a:t>
            </a:r>
            <a:r>
              <a:rPr lang="sv-SE" dirty="0"/>
              <a:t>?</a:t>
            </a:r>
          </a:p>
        </p:txBody>
      </p:sp>
      <p:sp>
        <p:nvSpPr>
          <p:cNvPr id="5" name="textruta 4"/>
          <p:cNvSpPr txBox="1"/>
          <p:nvPr/>
        </p:nvSpPr>
        <p:spPr>
          <a:xfrm>
            <a:off x="806421" y="2092627"/>
            <a:ext cx="5976664" cy="864096"/>
          </a:xfrm>
          <a:prstGeom prst="rect">
            <a:avLst/>
          </a:prstGeom>
        </p:spPr>
        <p:txBody>
          <a:bodyPr vert="horz" lIns="91440" tIns="45720" rIns="91440" bIns="45720" rtlCol="0">
            <a:normAutofit/>
          </a:bodyPr>
          <a:lstStyle>
            <a:defPPr>
              <a:defRPr lang="en-US"/>
            </a:defPPr>
            <a:lvl1pPr marL="228600" indent="-228600" defTabSz="914400" eaLnBrk="1" latinLnBrk="0" hangingPunct="1">
              <a:lnSpc>
                <a:spcPct val="90000"/>
              </a:lnSpc>
              <a:spcBef>
                <a:spcPts val="1000"/>
              </a:spcBef>
              <a:buFont typeface="Arial" panose="020B0604020202020204" pitchFamily="34" charset="0"/>
              <a:buChar char="•"/>
              <a:defRPr sz="2000">
                <a:solidFill>
                  <a:schemeClr val="bg2">
                    <a:lumMod val="10000"/>
                  </a:schemeClr>
                </a:solidFill>
                <a:latin typeface="+mn-lt"/>
                <a:ea typeface="+mn-ea"/>
              </a:defRPr>
            </a:lvl1pPr>
            <a:lvl2pPr marL="685800" lvl="1" indent="-228600" defTabSz="914400" eaLnBrk="1" latinLnBrk="0" hangingPunct="1">
              <a:lnSpc>
                <a:spcPct val="90000"/>
              </a:lnSpc>
              <a:spcBef>
                <a:spcPts val="500"/>
              </a:spcBef>
              <a:buFont typeface="Arial" panose="020B0604020202020204" pitchFamily="34" charset="0"/>
              <a:buChar char="•"/>
              <a:defRPr sz="2000">
                <a:solidFill>
                  <a:schemeClr val="bg2">
                    <a:lumMod val="10000"/>
                  </a:schemeClr>
                </a:solidFill>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solidFill>
                  <a:schemeClr val="bg2">
                    <a:lumMod val="10000"/>
                  </a:schemeClr>
                </a:solidFill>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solidFill>
                  <a:schemeClr val="bg2">
                    <a:lumMod val="10000"/>
                  </a:schemeClr>
                </a:solidFill>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solidFill>
                  <a:schemeClr val="bg2">
                    <a:lumMod val="10000"/>
                  </a:schemeClr>
                </a:solidFill>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pPr marL="0" indent="0">
              <a:buNone/>
            </a:pPr>
            <a:endParaRPr lang="sv-SE" sz="1800" dirty="0"/>
          </a:p>
        </p:txBody>
      </p:sp>
      <p:pic>
        <p:nvPicPr>
          <p:cNvPr id="10" name="Platshållare för innehåll 3"/>
          <p:cNvPicPr>
            <a:picLocks noGrp="1" noChangeAspect="1"/>
          </p:cNvPicPr>
          <p:nvPr>
            <p:ph idx="1"/>
          </p:nvPr>
        </p:nvPicPr>
        <p:blipFill>
          <a:blip r:embed="rId3"/>
          <a:stretch>
            <a:fillRect/>
          </a:stretch>
        </p:blipFill>
        <p:spPr>
          <a:xfrm>
            <a:off x="5907568" y="1734838"/>
            <a:ext cx="5446232" cy="3540051"/>
          </a:xfrm>
        </p:spPr>
      </p:pic>
      <p:sp>
        <p:nvSpPr>
          <p:cNvPr id="3" name="TextBox 2">
            <a:extLst>
              <a:ext uri="{FF2B5EF4-FFF2-40B4-BE49-F238E27FC236}">
                <a16:creationId xmlns:a16="http://schemas.microsoft.com/office/drawing/2014/main" xmlns="" id="{9A2BDE51-AA9D-46D2-9071-50DB5F11DD89}"/>
              </a:ext>
            </a:extLst>
          </p:cNvPr>
          <p:cNvSpPr txBox="1"/>
          <p:nvPr/>
        </p:nvSpPr>
        <p:spPr>
          <a:xfrm>
            <a:off x="776836" y="2587391"/>
            <a:ext cx="4996144" cy="2400657"/>
          </a:xfrm>
          <a:prstGeom prst="rect">
            <a:avLst/>
          </a:prstGeom>
        </p:spPr>
        <p:txBody>
          <a:bodyPr vert="horz" lIns="91440" tIns="45720" rIns="91440" bIns="45720" rtlCol="0">
            <a:normAutofit/>
          </a:bodyPr>
          <a:lstStyle>
            <a:defPPr>
              <a:defRPr lang="en-US"/>
            </a:defPPr>
            <a:lvl1pPr marL="0" indent="0" defTabSz="914400" eaLnBrk="1" latinLnBrk="0" hangingPunct="1">
              <a:lnSpc>
                <a:spcPct val="90000"/>
              </a:lnSpc>
              <a:spcBef>
                <a:spcPts val="1000"/>
              </a:spcBef>
              <a:buFont typeface="Arial" panose="020B0604020202020204" pitchFamily="34" charset="0"/>
              <a:buNone/>
              <a:defRPr sz="2800">
                <a:solidFill>
                  <a:schemeClr val="bg2">
                    <a:lumMod val="10000"/>
                  </a:schemeClr>
                </a:solidFill>
                <a:latin typeface="+mn-lt"/>
                <a:ea typeface="+mn-ea"/>
              </a:defRPr>
            </a:lvl1pPr>
            <a:lvl2pPr marL="685800" indent="-228600" defTabSz="914400" eaLnBrk="1" latinLnBrk="0" hangingPunct="1">
              <a:lnSpc>
                <a:spcPct val="90000"/>
              </a:lnSpc>
              <a:spcBef>
                <a:spcPts val="500"/>
              </a:spcBef>
              <a:buFont typeface="Arial" panose="020B0604020202020204" pitchFamily="34" charset="0"/>
              <a:buChar char="•"/>
              <a:defRPr sz="2400">
                <a:solidFill>
                  <a:schemeClr val="bg2">
                    <a:lumMod val="10000"/>
                  </a:schemeClr>
                </a:solidFill>
                <a:latin typeface="+mn-lt"/>
                <a:ea typeface="+mn-ea"/>
              </a:defRPr>
            </a:lvl2pPr>
            <a:lvl3pPr marL="1143000" indent="-228600" defTabSz="914400" eaLnBrk="1" latinLnBrk="0" hangingPunct="1">
              <a:lnSpc>
                <a:spcPct val="90000"/>
              </a:lnSpc>
              <a:spcBef>
                <a:spcPts val="500"/>
              </a:spcBef>
              <a:buFont typeface="Arial" panose="020B0604020202020204" pitchFamily="34" charset="0"/>
              <a:buChar char="•"/>
              <a:defRPr sz="2000">
                <a:solidFill>
                  <a:schemeClr val="bg2">
                    <a:lumMod val="10000"/>
                  </a:schemeClr>
                </a:solidFill>
                <a:latin typeface="+mn-lt"/>
                <a:ea typeface="+mn-ea"/>
              </a:defRPr>
            </a:lvl3pPr>
            <a:lvl4pPr marL="1600200" indent="-228600" defTabSz="914400" eaLnBrk="1" latinLnBrk="0" hangingPunct="1">
              <a:lnSpc>
                <a:spcPct val="90000"/>
              </a:lnSpc>
              <a:spcBef>
                <a:spcPts val="500"/>
              </a:spcBef>
              <a:buFont typeface="Arial" panose="020B0604020202020204" pitchFamily="34" charset="0"/>
              <a:buChar char="•"/>
              <a:defRPr sz="1800">
                <a:solidFill>
                  <a:schemeClr val="bg2">
                    <a:lumMod val="10000"/>
                  </a:schemeClr>
                </a:solidFill>
                <a:latin typeface="+mn-lt"/>
                <a:ea typeface="+mn-ea"/>
              </a:defRPr>
            </a:lvl4pPr>
            <a:lvl5pPr marL="2057400" indent="-228600" defTabSz="914400" eaLnBrk="1" latinLnBrk="0" hangingPunct="1">
              <a:lnSpc>
                <a:spcPct val="90000"/>
              </a:lnSpc>
              <a:spcBef>
                <a:spcPts val="500"/>
              </a:spcBef>
              <a:buFont typeface="Arial" panose="020B0604020202020204" pitchFamily="34" charset="0"/>
              <a:buChar char="•"/>
              <a:defRPr sz="1800">
                <a:solidFill>
                  <a:schemeClr val="bg2">
                    <a:lumMod val="10000"/>
                  </a:schemeClr>
                </a:solidFill>
                <a:latin typeface="+mn-lt"/>
                <a:ea typeface="+mn-ea"/>
              </a:defRPr>
            </a:lvl5pPr>
            <a:lvl6pPr marL="2514600" indent="-228600">
              <a:lnSpc>
                <a:spcPct val="90000"/>
              </a:lnSpc>
              <a:spcBef>
                <a:spcPts val="500"/>
              </a:spcBef>
              <a:buFont typeface="Arial" panose="020B0604020202020204" pitchFamily="34" charset="0"/>
              <a:buChar char="•"/>
              <a:defRPr sz="1800">
                <a:latin typeface="+mn-lt"/>
                <a:ea typeface="+mn-ea"/>
              </a:defRPr>
            </a:lvl6pPr>
            <a:lvl7pPr marL="2971800" indent="-228600">
              <a:lnSpc>
                <a:spcPct val="90000"/>
              </a:lnSpc>
              <a:spcBef>
                <a:spcPts val="500"/>
              </a:spcBef>
              <a:buFont typeface="Arial" panose="020B0604020202020204" pitchFamily="34" charset="0"/>
              <a:buChar char="•"/>
              <a:defRPr sz="1800">
                <a:latin typeface="+mn-lt"/>
                <a:ea typeface="+mn-ea"/>
              </a:defRPr>
            </a:lvl7pPr>
            <a:lvl8pPr marL="3429000" indent="-228600">
              <a:lnSpc>
                <a:spcPct val="90000"/>
              </a:lnSpc>
              <a:spcBef>
                <a:spcPts val="500"/>
              </a:spcBef>
              <a:buFont typeface="Arial" panose="020B0604020202020204" pitchFamily="34" charset="0"/>
              <a:buChar char="•"/>
              <a:defRPr sz="1800">
                <a:latin typeface="+mn-lt"/>
                <a:ea typeface="+mn-ea"/>
              </a:defRPr>
            </a:lvl8pPr>
            <a:lvl9pPr marL="3886200" indent="-228600">
              <a:lnSpc>
                <a:spcPct val="90000"/>
              </a:lnSpc>
              <a:spcBef>
                <a:spcPts val="500"/>
              </a:spcBef>
              <a:buFont typeface="Arial" panose="020B0604020202020204" pitchFamily="34" charset="0"/>
              <a:buChar char="•"/>
              <a:defRPr sz="1800">
                <a:latin typeface="+mn-lt"/>
                <a:ea typeface="+mn-ea"/>
              </a:defRPr>
            </a:lvl9pPr>
          </a:lstStyle>
          <a:p>
            <a:r>
              <a:rPr lang="sv-SE" dirty="0"/>
              <a:t>Booth 6306 </a:t>
            </a:r>
            <a:r>
              <a:rPr lang="sv-SE" dirty="0" err="1"/>
              <a:t>JavaOne</a:t>
            </a:r>
            <a:r>
              <a:rPr lang="sv-SE" dirty="0"/>
              <a:t/>
            </a:r>
            <a:br>
              <a:rPr lang="sv-SE" dirty="0"/>
            </a:br>
            <a:r>
              <a:rPr lang="sv-SE" dirty="0"/>
              <a:t/>
            </a:r>
            <a:br>
              <a:rPr lang="sv-SE" dirty="0"/>
            </a:br>
            <a:r>
              <a:rPr lang="sv-SE" dirty="0"/>
              <a:t>Calendly.com/speedment</a:t>
            </a:r>
            <a:br>
              <a:rPr lang="sv-SE" dirty="0"/>
            </a:br>
            <a:r>
              <a:rPr lang="sv-SE" dirty="0"/>
              <a:t/>
            </a:r>
            <a:br>
              <a:rPr lang="sv-SE" dirty="0"/>
            </a:br>
            <a:endParaRPr lang="sv-SE" dirty="0"/>
          </a:p>
          <a:p>
            <a:endParaRPr lang="sv-SE" dirty="0"/>
          </a:p>
          <a:p>
            <a:endParaRPr lang="sv-SE" dirty="0"/>
          </a:p>
        </p:txBody>
      </p:sp>
      <p:sp>
        <p:nvSpPr>
          <p:cNvPr id="6" name="Rektangel 5">
            <a:extLst>
              <a:ext uri="{FF2B5EF4-FFF2-40B4-BE49-F238E27FC236}">
                <a16:creationId xmlns:a16="http://schemas.microsoft.com/office/drawing/2014/main" xmlns="" id="{09B342BE-090C-4398-A675-BC1173CC79D5}"/>
              </a:ext>
            </a:extLst>
          </p:cNvPr>
          <p:cNvSpPr/>
          <p:nvPr/>
        </p:nvSpPr>
        <p:spPr>
          <a:xfrm>
            <a:off x="10056440" y="5013176"/>
            <a:ext cx="1224136"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116922883"/>
      </p:ext>
    </p:extLst>
  </p:cSld>
  <p:clrMapOvr>
    <a:masterClrMapping/>
  </p:clrMapOvr>
  <mc:AlternateContent xmlns:mc="http://schemas.openxmlformats.org/markup-compatibility/2006" xmlns:p14="http://schemas.microsoft.com/office/powerpoint/2010/main">
    <mc:Choice Requires="p14">
      <p:transition spd="slow" p14:dur="2000" advTm="21335"/>
    </mc:Choice>
    <mc:Fallback xmlns="">
      <p:transition spd="slow" advTm="21335"/>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a:t>Speedment Enterprise</a:t>
            </a:r>
          </a:p>
        </p:txBody>
      </p:sp>
      <p:sp>
        <p:nvSpPr>
          <p:cNvPr id="3" name="Content Placeholder 2"/>
          <p:cNvSpPr>
            <a:spLocks noGrp="1"/>
          </p:cNvSpPr>
          <p:nvPr>
            <p:ph idx="1"/>
          </p:nvPr>
        </p:nvSpPr>
        <p:spPr>
          <a:xfrm>
            <a:off x="838200" y="1825625"/>
            <a:ext cx="7922096" cy="4165599"/>
          </a:xfrm>
        </p:spPr>
        <p:txBody>
          <a:bodyPr>
            <a:normAutofit/>
          </a:bodyPr>
          <a:lstStyle/>
          <a:p>
            <a:r>
              <a:rPr lang="en-US" dirty="0"/>
              <a:t>In-JVM-memory acceleration</a:t>
            </a:r>
          </a:p>
          <a:p>
            <a:r>
              <a:rPr lang="en-US" dirty="0"/>
              <a:t>Query latency well below 1 µs</a:t>
            </a:r>
          </a:p>
          <a:p>
            <a:r>
              <a:rPr lang="en-US" dirty="0"/>
              <a:t>+1,000x speedup factor</a:t>
            </a:r>
          </a:p>
          <a:p>
            <a:r>
              <a:rPr lang="en-US" dirty="0"/>
              <a:t>Enterprise database types</a:t>
            </a:r>
          </a:p>
          <a:p>
            <a:r>
              <a:rPr lang="en-US" dirty="0"/>
              <a:t>Avro/Hadoop</a:t>
            </a:r>
          </a:p>
          <a:p>
            <a:r>
              <a:rPr lang="en-US" dirty="0"/>
              <a:t>Clusters and HA</a:t>
            </a:r>
            <a:endParaRPr lang="sv-SE" dirty="0"/>
          </a:p>
        </p:txBody>
      </p:sp>
      <p:sp>
        <p:nvSpPr>
          <p:cNvPr id="4" name="Rounded Rectangle 3"/>
          <p:cNvSpPr/>
          <p:nvPr/>
        </p:nvSpPr>
        <p:spPr>
          <a:xfrm>
            <a:off x="7536160" y="2060848"/>
            <a:ext cx="3240360" cy="32403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PLACE HOLDER</a:t>
            </a:r>
          </a:p>
        </p:txBody>
      </p:sp>
    </p:spTree>
    <p:custDataLst>
      <p:tags r:id="rId1"/>
    </p:custDataLst>
    <p:extLst>
      <p:ext uri="{BB962C8B-B14F-4D97-AF65-F5344CB8AC3E}">
        <p14:creationId xmlns:p14="http://schemas.microsoft.com/office/powerpoint/2010/main" val="205023515"/>
      </p:ext>
    </p:extLst>
  </p:cSld>
  <p:clrMapOvr>
    <a:masterClrMapping/>
  </p:clrMapOvr>
  <mc:AlternateContent xmlns:mc="http://schemas.openxmlformats.org/markup-compatibility/2006" xmlns:p14="http://schemas.microsoft.com/office/powerpoint/2010/main">
    <mc:Choice Requires="p14">
      <p:transition spd="slow" p14:dur="2000" advTm="3472"/>
    </mc:Choice>
    <mc:Fallback xmlns="">
      <p:transition spd="slow" advTm="34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err="1"/>
              <a:t>Conclusion</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normAutofit lnSpcReduction="10000"/>
          </a:bodyPr>
          <a:lstStyle/>
          <a:p>
            <a:pPr marL="0" indent="0">
              <a:buNone/>
            </a:pPr>
            <a:r>
              <a:rPr lang="en-GB" dirty="0"/>
              <a:t>Open-source </a:t>
            </a:r>
            <a:r>
              <a:rPr lang="en-GB" dirty="0" err="1"/>
              <a:t>Speedment</a:t>
            </a:r>
            <a:r>
              <a:rPr lang="en-GB" dirty="0"/>
              <a:t> </a:t>
            </a:r>
          </a:p>
          <a:p>
            <a:r>
              <a:rPr lang="en-GB" dirty="0"/>
              <a:t>Allows developer to express database queries in pure Java </a:t>
            </a:r>
          </a:p>
          <a:p>
            <a:r>
              <a:rPr lang="en-GB" dirty="0"/>
              <a:t>Using well-known APIs (such as </a:t>
            </a:r>
            <a:r>
              <a:rPr lang="en-GB" dirty="0" err="1"/>
              <a:t>java.util.Stream</a:t>
            </a:r>
            <a:r>
              <a:rPr lang="en-GB" dirty="0"/>
              <a:t>)</a:t>
            </a:r>
          </a:p>
          <a:p>
            <a:r>
              <a:rPr lang="en-GB" dirty="0"/>
              <a:t>Interoperable with a large number of other libraries</a:t>
            </a:r>
          </a:p>
          <a:p>
            <a:r>
              <a:rPr lang="en-GB" dirty="0"/>
              <a:t>Retain type safety</a:t>
            </a:r>
          </a:p>
          <a:p>
            <a:r>
              <a:rPr lang="en-GB" dirty="0"/>
              <a:t>Using introspection</a:t>
            </a:r>
          </a:p>
          <a:p>
            <a:r>
              <a:rPr lang="en-GB" dirty="0"/>
              <a:t>Render a Java 8 stream pipeline to SQL </a:t>
            </a:r>
          </a:p>
          <a:p>
            <a:r>
              <a:rPr lang="en-GB" dirty="0"/>
              <a:t>Lazily pull in relevant elements only as they are needed by the application. </a:t>
            </a:r>
            <a:endParaRPr lang="sv-SE" dirty="0"/>
          </a:p>
          <a:p>
            <a:endParaRPr lang="sv-SE" dirty="0"/>
          </a:p>
        </p:txBody>
      </p:sp>
    </p:spTree>
    <p:extLst>
      <p:ext uri="{BB962C8B-B14F-4D97-AF65-F5344CB8AC3E}">
        <p14:creationId xmlns:p14="http://schemas.microsoft.com/office/powerpoint/2010/main" val="145533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smtClean="0"/>
              <a:t>Demo - </a:t>
            </a:r>
            <a:r>
              <a:rPr lang="sv-SE" dirty="0" err="1" smtClean="0"/>
              <a:t>Classifying</a:t>
            </a:r>
            <a:r>
              <a:rPr lang="sv-SE" dirty="0" smtClean="0"/>
              <a:t> </a:t>
            </a:r>
            <a:r>
              <a:rPr lang="sv-SE" dirty="0"/>
              <a:t>Films</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25625"/>
            <a:ext cx="10946432" cy="4771727"/>
          </a:xfrm>
        </p:spPr>
        <p:txBody>
          <a:bodyPr>
            <a:normAutofit/>
          </a:bodyPr>
          <a:lstStyle/>
          <a:p>
            <a:pPr marL="0" indent="0">
              <a:buNone/>
            </a:pPr>
            <a:r>
              <a:rPr lang="sv-SE" dirty="0" err="1">
                <a:latin typeface="Consolas" panose="020B0609020204030204" pitchFamily="49" charset="0"/>
                <a:ea typeface="Andale Mono" charset="0"/>
                <a:cs typeface="Andale Mono" charset="0"/>
              </a:rPr>
              <a:t>films.stream</a:t>
            </a:r>
            <a:r>
              <a:rPr lang="sv-SE" dirty="0">
                <a:latin typeface="Consolas" panose="020B0609020204030204" pitchFamily="49" charset="0"/>
                <a:ea typeface="Andale Mono" charset="0"/>
                <a:cs typeface="Andale Mono" charset="0"/>
              </a:rPr>
              <a:t>()</a:t>
            </a:r>
          </a:p>
          <a:p>
            <a:pPr marL="0" indent="0">
              <a:buNone/>
            </a:pPr>
            <a:r>
              <a:rPr lang="sv-SE" dirty="0">
                <a:latin typeface="Consolas" panose="020B0609020204030204" pitchFamily="49" charset="0"/>
                <a:ea typeface="Andale Mono" charset="0"/>
                <a:cs typeface="Andale Mono" charset="0"/>
              </a:rPr>
              <a:t> </a:t>
            </a:r>
            <a:r>
              <a:rPr lang="sv-SE" dirty="0" smtClean="0">
                <a:latin typeface="Consolas" panose="020B0609020204030204" pitchFamily="49" charset="0"/>
                <a:ea typeface="Andale Mono" charset="0"/>
                <a:cs typeface="Andale Mono" charset="0"/>
              </a:rPr>
              <a:t> </a:t>
            </a:r>
            <a:r>
              <a:rPr lang="sv-SE" dirty="0" smtClean="0">
                <a:latin typeface="Consolas" panose="020B0609020204030204" pitchFamily="49" charset="0"/>
                <a:ea typeface="Andale Mono" charset="0"/>
                <a:cs typeface="Andale Mono" charset="0"/>
              </a:rPr>
              <a:t>.</a:t>
            </a:r>
            <a:r>
              <a:rPr lang="sv-SE" dirty="0" err="1">
                <a:latin typeface="Consolas" panose="020B0609020204030204" pitchFamily="49" charset="0"/>
                <a:ea typeface="Andale Mono" charset="0"/>
                <a:cs typeface="Andale Mono" charset="0"/>
              </a:rPr>
              <a:t>collect</a:t>
            </a:r>
            <a:r>
              <a:rPr lang="sv-SE" dirty="0">
                <a:latin typeface="Consolas" panose="020B0609020204030204" pitchFamily="49" charset="0"/>
                <a:ea typeface="Andale Mono" charset="0"/>
                <a:cs typeface="Andale Mono" charset="0"/>
              </a:rPr>
              <a:t>(</a:t>
            </a:r>
          </a:p>
          <a:p>
            <a:pPr marL="0" indent="0">
              <a:buNone/>
            </a:pPr>
            <a:r>
              <a:rPr lang="sv-SE" dirty="0" smtClean="0">
                <a:latin typeface="Consolas" panose="020B0609020204030204" pitchFamily="49" charset="0"/>
                <a:ea typeface="Andale Mono" charset="0"/>
                <a:cs typeface="Andale Mono" charset="0"/>
              </a:rPr>
              <a:t>    </a:t>
            </a:r>
            <a:r>
              <a:rPr lang="sv-SE" dirty="0" err="1" smtClean="0">
                <a:latin typeface="Consolas" panose="020B0609020204030204" pitchFamily="49" charset="0"/>
                <a:ea typeface="Andale Mono" charset="0"/>
                <a:cs typeface="Andale Mono" charset="0"/>
              </a:rPr>
              <a:t>groupingBy</a:t>
            </a:r>
            <a:r>
              <a:rPr lang="sv-SE" dirty="0">
                <a:latin typeface="Consolas" panose="020B0609020204030204" pitchFamily="49" charset="0"/>
                <a:ea typeface="Andale Mono" charset="0"/>
                <a:cs typeface="Andale Mono" charset="0"/>
              </a:rPr>
              <a:t>(</a:t>
            </a:r>
          </a:p>
          <a:p>
            <a:pPr marL="0" indent="0">
              <a:buNone/>
            </a:pPr>
            <a:r>
              <a:rPr lang="sv-SE" dirty="0">
                <a:latin typeface="Consolas" panose="020B0609020204030204" pitchFamily="49" charset="0"/>
                <a:ea typeface="Andale Mono" charset="0"/>
                <a:cs typeface="Andale Mono" charset="0"/>
              </a:rPr>
              <a:t>      </a:t>
            </a:r>
            <a:r>
              <a:rPr lang="sv-SE" dirty="0" err="1">
                <a:latin typeface="Consolas" panose="020B0609020204030204" pitchFamily="49" charset="0"/>
                <a:ea typeface="Andale Mono" charset="0"/>
                <a:cs typeface="Andale Mono" charset="0"/>
              </a:rPr>
              <a:t>Film.RATING.getter</a:t>
            </a:r>
            <a:r>
              <a:rPr lang="sv-SE" dirty="0" smtClean="0">
                <a:latin typeface="Consolas" panose="020B0609020204030204" pitchFamily="49" charset="0"/>
                <a:ea typeface="Andale Mono" charset="0"/>
                <a:cs typeface="Andale Mono" charset="0"/>
              </a:rPr>
              <a:t>(), // </a:t>
            </a:r>
            <a:r>
              <a:rPr lang="sv-SE" dirty="0" err="1">
                <a:latin typeface="Consolas" panose="020B0609020204030204" pitchFamily="49" charset="0"/>
                <a:ea typeface="Andale Mono" charset="0"/>
                <a:cs typeface="Andale Mono" charset="0"/>
              </a:rPr>
              <a:t>Apply</a:t>
            </a:r>
            <a:r>
              <a:rPr lang="sv-SE" dirty="0">
                <a:latin typeface="Consolas" panose="020B0609020204030204" pitchFamily="49" charset="0"/>
                <a:ea typeface="Andale Mono" charset="0"/>
                <a:cs typeface="Andale Mono" charset="0"/>
              </a:rPr>
              <a:t> </a:t>
            </a:r>
            <a:r>
              <a:rPr lang="sv-SE" dirty="0" err="1">
                <a:latin typeface="Consolas" panose="020B0609020204030204" pitchFamily="49" charset="0"/>
                <a:ea typeface="Andale Mono" charset="0"/>
                <a:cs typeface="Andale Mono" charset="0"/>
              </a:rPr>
              <a:t>this</a:t>
            </a:r>
            <a:r>
              <a:rPr lang="sv-SE" dirty="0">
                <a:latin typeface="Consolas" panose="020B0609020204030204" pitchFamily="49" charset="0"/>
                <a:ea typeface="Andale Mono" charset="0"/>
                <a:cs typeface="Andale Mono" charset="0"/>
              </a:rPr>
              <a:t> </a:t>
            </a:r>
            <a:r>
              <a:rPr lang="sv-SE" dirty="0" err="1">
                <a:latin typeface="Consolas" panose="020B0609020204030204" pitchFamily="49" charset="0"/>
                <a:ea typeface="Andale Mono" charset="0"/>
                <a:cs typeface="Andale Mono" charset="0"/>
              </a:rPr>
              <a:t>classifier</a:t>
            </a:r>
            <a:endParaRPr lang="sv-SE" dirty="0">
              <a:latin typeface="Consolas" panose="020B0609020204030204" pitchFamily="49" charset="0"/>
              <a:ea typeface="Andale Mono" charset="0"/>
              <a:cs typeface="Andale Mono" charset="0"/>
            </a:endParaRPr>
          </a:p>
          <a:p>
            <a:pPr marL="0" indent="0">
              <a:buNone/>
            </a:pPr>
            <a:r>
              <a:rPr lang="sv-SE" dirty="0" smtClean="0">
                <a:latin typeface="Consolas" panose="020B0609020204030204" pitchFamily="49" charset="0"/>
                <a:ea typeface="Andale Mono" charset="0"/>
                <a:cs typeface="Andale Mono" charset="0"/>
              </a:rPr>
              <a:t>      </a:t>
            </a:r>
            <a:r>
              <a:rPr lang="sv-SE" dirty="0" err="1" smtClean="0">
                <a:latin typeface="Consolas" panose="020B0609020204030204" pitchFamily="49" charset="0"/>
                <a:ea typeface="Andale Mono" charset="0"/>
                <a:cs typeface="Andale Mono" charset="0"/>
              </a:rPr>
              <a:t>counting</a:t>
            </a:r>
            <a:r>
              <a:rPr lang="sv-SE" dirty="0" smtClean="0">
                <a:latin typeface="Consolas" panose="020B0609020204030204" pitchFamily="49" charset="0"/>
                <a:ea typeface="Andale Mono" charset="0"/>
                <a:cs typeface="Andale Mono" charset="0"/>
              </a:rPr>
              <a:t>()            // Down-</a:t>
            </a:r>
            <a:r>
              <a:rPr lang="sv-SE" dirty="0" err="1" smtClean="0">
                <a:latin typeface="Consolas" panose="020B0609020204030204" pitchFamily="49" charset="0"/>
                <a:ea typeface="Andale Mono" charset="0"/>
                <a:cs typeface="Andale Mono" charset="0"/>
              </a:rPr>
              <a:t>stream</a:t>
            </a:r>
            <a:r>
              <a:rPr lang="sv-SE" dirty="0" smtClean="0">
                <a:latin typeface="Consolas" panose="020B0609020204030204" pitchFamily="49" charset="0"/>
                <a:ea typeface="Andale Mono" charset="0"/>
                <a:cs typeface="Andale Mono" charset="0"/>
              </a:rPr>
              <a:t> aggregator</a:t>
            </a:r>
            <a:endParaRPr lang="sv-SE" dirty="0">
              <a:latin typeface="Consolas" panose="020B0609020204030204" pitchFamily="49" charset="0"/>
              <a:ea typeface="Andale Mono" charset="0"/>
              <a:cs typeface="Andale Mono" charset="0"/>
            </a:endParaRPr>
          </a:p>
          <a:p>
            <a:pPr marL="0" indent="0">
              <a:buNone/>
            </a:pPr>
            <a:r>
              <a:rPr lang="sv-SE" dirty="0">
                <a:latin typeface="Consolas" panose="020B0609020204030204" pitchFamily="49" charset="0"/>
                <a:ea typeface="Andale Mono" charset="0"/>
                <a:cs typeface="Andale Mono" charset="0"/>
              </a:rPr>
              <a:t>    </a:t>
            </a:r>
            <a:r>
              <a:rPr lang="sv-SE" dirty="0" smtClean="0">
                <a:latin typeface="Consolas" panose="020B0609020204030204" pitchFamily="49" charset="0"/>
                <a:ea typeface="Andale Mono" charset="0"/>
                <a:cs typeface="Andale Mono" charset="0"/>
              </a:rPr>
              <a:t>)</a:t>
            </a:r>
            <a:endParaRPr lang="sv-SE" dirty="0">
              <a:latin typeface="Consolas" panose="020B0609020204030204" pitchFamily="49" charset="0"/>
              <a:ea typeface="Andale Mono" charset="0"/>
              <a:cs typeface="Andale Mono" charset="0"/>
            </a:endParaRPr>
          </a:p>
          <a:p>
            <a:pPr marL="0" indent="0">
              <a:buNone/>
            </a:pPr>
            <a:r>
              <a:rPr lang="sv-SE" dirty="0" smtClean="0">
                <a:latin typeface="Consolas" panose="020B0609020204030204" pitchFamily="49" charset="0"/>
                <a:ea typeface="Andale Mono" charset="0"/>
                <a:cs typeface="Andale Mono" charset="0"/>
              </a:rPr>
              <a:t>);</a:t>
            </a:r>
          </a:p>
          <a:p>
            <a:pPr marL="0" indent="0">
              <a:buNone/>
            </a:pPr>
            <a:endParaRPr lang="sv-SE" dirty="0">
              <a:latin typeface="Consolas" panose="020B0609020204030204" pitchFamily="49" charset="0"/>
              <a:ea typeface="Andale Mono" charset="0"/>
              <a:cs typeface="Andale Mono" charset="0"/>
            </a:endParaRPr>
          </a:p>
          <a:p>
            <a:pPr marL="0" indent="0">
              <a:buNone/>
            </a:pPr>
            <a:r>
              <a:rPr lang="sv-SE" dirty="0" smtClean="0">
                <a:latin typeface="Consolas" panose="020B0609020204030204" pitchFamily="49" charset="0"/>
                <a:ea typeface="Andale Mono" charset="0"/>
                <a:cs typeface="Andale Mono" charset="0"/>
              </a:rPr>
              <a:t>// </a:t>
            </a:r>
            <a:r>
              <a:rPr lang="sv-SE" dirty="0" err="1" smtClean="0">
                <a:latin typeface="Consolas" panose="020B0609020204030204" pitchFamily="49" charset="0"/>
                <a:ea typeface="Andale Mono" charset="0"/>
                <a:cs typeface="Andale Mono" charset="0"/>
              </a:rPr>
              <a:t>Collectors</a:t>
            </a:r>
            <a:r>
              <a:rPr lang="sv-SE" dirty="0" smtClean="0">
                <a:latin typeface="Consolas" panose="020B0609020204030204" pitchFamily="49" charset="0"/>
                <a:ea typeface="Andale Mono" charset="0"/>
                <a:cs typeface="Andale Mono" charset="0"/>
              </a:rPr>
              <a:t>::</a:t>
            </a:r>
            <a:r>
              <a:rPr lang="sv-SE" dirty="0" err="1" smtClean="0">
                <a:latin typeface="Consolas" panose="020B0609020204030204" pitchFamily="49" charset="0"/>
                <a:ea typeface="Andale Mono" charset="0"/>
                <a:cs typeface="Andale Mono" charset="0"/>
              </a:rPr>
              <a:t>groupingBy</a:t>
            </a:r>
            <a:r>
              <a:rPr lang="sv-SE" dirty="0" smtClean="0">
                <a:latin typeface="Consolas" panose="020B0609020204030204" pitchFamily="49" charset="0"/>
                <a:ea typeface="Andale Mono" charset="0"/>
                <a:cs typeface="Andale Mono" charset="0"/>
              </a:rPr>
              <a:t> and ::</a:t>
            </a:r>
            <a:r>
              <a:rPr lang="sv-SE" dirty="0" err="1" smtClean="0">
                <a:latin typeface="Consolas" panose="020B0609020204030204" pitchFamily="49" charset="0"/>
                <a:ea typeface="Andale Mono" charset="0"/>
                <a:cs typeface="Andale Mono" charset="0"/>
              </a:rPr>
              <a:t>counting</a:t>
            </a:r>
            <a:endParaRPr lang="sv-SE" dirty="0">
              <a:latin typeface="Consolas" panose="020B0609020204030204" pitchFamily="49" charset="0"/>
              <a:ea typeface="Andale Mono" charset="0"/>
              <a:cs typeface="Andale Mono" charset="0"/>
            </a:endParaRPr>
          </a:p>
          <a:p>
            <a:pPr marL="0" indent="0">
              <a:buNone/>
            </a:pPr>
            <a:endParaRPr lang="sv-SE" dirty="0">
              <a:latin typeface="Andale Mono" charset="0"/>
              <a:ea typeface="Andale Mono" charset="0"/>
              <a:cs typeface="Andale Mono" charset="0"/>
            </a:endParaRPr>
          </a:p>
          <a:p>
            <a:pPr marL="0" indent="0">
              <a:buNone/>
            </a:pPr>
            <a:endParaRPr lang="sv-SE" dirty="0"/>
          </a:p>
        </p:txBody>
      </p:sp>
      <p:pic>
        <p:nvPicPr>
          <p:cNvPr id="5" name="Bildobjekt 4">
            <a:extLst>
              <a:ext uri="{FF2B5EF4-FFF2-40B4-BE49-F238E27FC236}">
                <a16:creationId xmlns:a16="http://schemas.microsoft.com/office/drawing/2014/main" xmlns="" id="{3A6816EF-DB48-47E3-8885-448C563A3D17}"/>
              </a:ext>
            </a:extLst>
          </p:cNvPr>
          <p:cNvPicPr>
            <a:picLocks noChangeAspect="1"/>
          </p:cNvPicPr>
          <p:nvPr/>
        </p:nvPicPr>
        <p:blipFill>
          <a:blip r:embed="rId3"/>
          <a:stretch>
            <a:fillRect/>
          </a:stretch>
        </p:blipFill>
        <p:spPr>
          <a:xfrm>
            <a:off x="7824192" y="116632"/>
            <a:ext cx="4031563" cy="2620516"/>
          </a:xfrm>
          <a:prstGeom prst="rect">
            <a:avLst/>
          </a:prstGeom>
        </p:spPr>
      </p:pic>
    </p:spTree>
    <p:extLst>
      <p:ext uri="{BB962C8B-B14F-4D97-AF65-F5344CB8AC3E}">
        <p14:creationId xmlns:p14="http://schemas.microsoft.com/office/powerpoint/2010/main" val="653970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333CA89C-2A36-425E-B230-7CA331B23F46}"/>
              </a:ext>
            </a:extLst>
          </p:cNvPr>
          <p:cNvSpPr>
            <a:spLocks noGrp="1"/>
          </p:cNvSpPr>
          <p:nvPr>
            <p:ph type="title"/>
          </p:nvPr>
        </p:nvSpPr>
        <p:spPr/>
        <p:txBody>
          <a:bodyPr/>
          <a:lstStyle/>
          <a:p>
            <a:r>
              <a:rPr lang="sv-SE" dirty="0" err="1"/>
              <a:t>Classifying</a:t>
            </a:r>
            <a:r>
              <a:rPr lang="sv-SE" dirty="0"/>
              <a:t> Films</a:t>
            </a:r>
          </a:p>
        </p:txBody>
      </p:sp>
      <p:sp>
        <p:nvSpPr>
          <p:cNvPr id="3" name="Platshållare för innehåll 2">
            <a:extLst>
              <a:ext uri="{FF2B5EF4-FFF2-40B4-BE49-F238E27FC236}">
                <a16:creationId xmlns:a16="http://schemas.microsoft.com/office/drawing/2014/main" xmlns="" id="{679175F3-5566-468A-A8D1-E4CCBED20962}"/>
              </a:ext>
            </a:extLst>
          </p:cNvPr>
          <p:cNvSpPr>
            <a:spLocks noGrp="1"/>
          </p:cNvSpPr>
          <p:nvPr>
            <p:ph idx="1"/>
          </p:nvPr>
        </p:nvSpPr>
        <p:spPr/>
        <p:txBody>
          <a:bodyPr/>
          <a:lstStyle/>
          <a:p>
            <a:r>
              <a:rPr lang="mr-IN" dirty="0">
                <a:latin typeface="Andale Mono" charset="0"/>
                <a:ea typeface="Andale Mono" charset="0"/>
                <a:cs typeface="Andale Mono" charset="0"/>
              </a:rPr>
              <a:t>{PG13=223, PG=194, </a:t>
            </a:r>
            <a:r>
              <a:rPr lang="mr-IN" dirty="0" err="1">
                <a:latin typeface="Andale Mono" charset="0"/>
                <a:ea typeface="Andale Mono" charset="0"/>
                <a:cs typeface="Andale Mono" charset="0"/>
              </a:rPr>
              <a:t>G</a:t>
            </a:r>
            <a:r>
              <a:rPr lang="mr-IN" dirty="0">
                <a:latin typeface="Andale Mono" charset="0"/>
                <a:ea typeface="Andale Mono" charset="0"/>
                <a:cs typeface="Andale Mono" charset="0"/>
              </a:rPr>
              <a:t>=178, NC17=210, </a:t>
            </a:r>
            <a:r>
              <a:rPr lang="mr-IN" dirty="0" err="1">
                <a:latin typeface="Andale Mono" charset="0"/>
                <a:ea typeface="Andale Mono" charset="0"/>
                <a:cs typeface="Andale Mono" charset="0"/>
              </a:rPr>
              <a:t>R</a:t>
            </a:r>
            <a:r>
              <a:rPr lang="mr-IN" dirty="0">
                <a:latin typeface="Andale Mono" charset="0"/>
                <a:ea typeface="Andale Mono" charset="0"/>
                <a:cs typeface="Andale Mono" charset="0"/>
              </a:rPr>
              <a:t>=195}</a:t>
            </a:r>
            <a:endParaRPr lang="mr-IN" dirty="0">
              <a:latin typeface="Andale Mono" charset="0"/>
              <a:ea typeface="Andale Mono" charset="0"/>
              <a:cs typeface="Andale Mono" charset="0"/>
            </a:endParaRPr>
          </a:p>
        </p:txBody>
      </p:sp>
    </p:spTree>
    <p:extLst>
      <p:ext uri="{BB962C8B-B14F-4D97-AF65-F5344CB8AC3E}">
        <p14:creationId xmlns:p14="http://schemas.microsoft.com/office/powerpoint/2010/main" val="100192785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a:t>Demo - Creating a Stream</a:t>
            </a:r>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a:xfrm>
            <a:off x="838200" y="1836774"/>
            <a:ext cx="10515600" cy="1459359"/>
          </a:xfrm>
        </p:spPr>
        <p:txBody>
          <a:bodyPr>
            <a:normAutofit fontScale="77500" lnSpcReduction="20000"/>
          </a:bodyPr>
          <a:lstStyle/>
          <a:p>
            <a:pPr marL="0" indent="0">
              <a:buNone/>
            </a:pPr>
            <a:r>
              <a:rPr lang="en-US" dirty="0" err="1">
                <a:latin typeface="Consolas" charset="0"/>
                <a:ea typeface="Consolas" charset="0"/>
                <a:cs typeface="Consolas" charset="0"/>
              </a:rPr>
              <a:t>films.stream</a:t>
            </a:r>
            <a:r>
              <a:rPr lang="en-US" dirty="0">
                <a:latin typeface="Consolas" charset="0"/>
                <a:ea typeface="Consolas" charset="0"/>
                <a:cs typeface="Consolas" charset="0"/>
              </a:rPr>
              <a:t>()</a:t>
            </a:r>
          </a:p>
          <a:p>
            <a:pPr marL="0" indent="0">
              <a:buNone/>
            </a:pPr>
            <a:r>
              <a:rPr lang="en-US" dirty="0">
                <a:latin typeface="Consolas" charset="0"/>
                <a:ea typeface="Consolas" charset="0"/>
                <a:cs typeface="Consolas" charset="0"/>
              </a:rPr>
              <a:t>  .limit(2</a:t>
            </a:r>
            <a:r>
              <a:rPr lang="en-US" dirty="0" smtClean="0">
                <a:latin typeface="Consolas" charset="0"/>
                <a:ea typeface="Consolas" charset="0"/>
                <a:cs typeface="Consolas" charset="0"/>
              </a:rPr>
              <a:t>)</a:t>
            </a:r>
          </a:p>
          <a:p>
            <a:pPr marL="0" indent="0">
              <a:buNone/>
            </a:pPr>
            <a:r>
              <a:rPr lang="en-US" dirty="0">
                <a:latin typeface="Consolas" charset="0"/>
                <a:ea typeface="Consolas" charset="0"/>
                <a:cs typeface="Consolas" charset="0"/>
              </a:rPr>
              <a:t> </a:t>
            </a:r>
            <a:r>
              <a:rPr lang="en-US" dirty="0" smtClean="0">
                <a:latin typeface="Consolas" charset="0"/>
                <a:ea typeface="Consolas" charset="0"/>
                <a:cs typeface="Consolas" charset="0"/>
              </a:rPr>
              <a:t> </a:t>
            </a:r>
            <a:r>
              <a:rPr lang="en-US" dirty="0">
                <a:latin typeface="Consolas" charset="0"/>
                <a:ea typeface="Consolas" charset="0"/>
                <a:cs typeface="Consolas" charset="0"/>
              </a:rPr>
              <a:t>.map(</a:t>
            </a:r>
            <a:r>
              <a:rPr lang="en-US" dirty="0" err="1">
                <a:latin typeface="Consolas" charset="0"/>
                <a:ea typeface="Consolas" charset="0"/>
                <a:cs typeface="Consolas" charset="0"/>
              </a:rPr>
              <a:t>Film.TITLE.getter</a:t>
            </a:r>
            <a:r>
              <a:rPr lang="en-US" dirty="0">
                <a:latin typeface="Consolas" charset="0"/>
                <a:ea typeface="Consolas" charset="0"/>
                <a:cs typeface="Consolas" charset="0"/>
              </a:rPr>
              <a:t>())</a:t>
            </a:r>
            <a:endParaRPr lang="en-US" dirty="0">
              <a:latin typeface="Consolas" charset="0"/>
              <a:ea typeface="Consolas" charset="0"/>
              <a:cs typeface="Consolas" charset="0"/>
            </a:endParaRPr>
          </a:p>
          <a:p>
            <a:pPr marL="0" indent="0">
              <a:buNone/>
            </a:pPr>
            <a:r>
              <a:rPr lang="en-US" dirty="0">
                <a:latin typeface="Consolas" charset="0"/>
                <a:ea typeface="Consolas" charset="0"/>
                <a:cs typeface="Consolas" charset="0"/>
              </a:rPr>
              <a:t>  .</a:t>
            </a:r>
            <a:r>
              <a:rPr lang="en-US" dirty="0" err="1">
                <a:latin typeface="Consolas" charset="0"/>
                <a:ea typeface="Consolas" charset="0"/>
                <a:cs typeface="Consolas" charset="0"/>
              </a:rPr>
              <a:t>forEach</a:t>
            </a:r>
            <a:r>
              <a:rPr lang="en-US" dirty="0">
                <a:latin typeface="Consolas" charset="0"/>
                <a:ea typeface="Consolas" charset="0"/>
                <a:cs typeface="Consolas" charset="0"/>
              </a:rPr>
              <a:t>(</a:t>
            </a:r>
            <a:r>
              <a:rPr lang="en-US" dirty="0" err="1">
                <a:latin typeface="Consolas" charset="0"/>
                <a:ea typeface="Consolas" charset="0"/>
                <a:cs typeface="Consolas" charset="0"/>
              </a:rPr>
              <a:t>System.out</a:t>
            </a:r>
            <a:r>
              <a:rPr lang="en-US" dirty="0">
                <a:latin typeface="Consolas" charset="0"/>
                <a:ea typeface="Consolas" charset="0"/>
                <a:cs typeface="Consolas" charset="0"/>
              </a:rPr>
              <a:t>::</a:t>
            </a:r>
            <a:r>
              <a:rPr lang="en-US" dirty="0" err="1">
                <a:latin typeface="Consolas" charset="0"/>
                <a:ea typeface="Consolas" charset="0"/>
                <a:cs typeface="Consolas" charset="0"/>
              </a:rPr>
              <a:t>println</a:t>
            </a:r>
            <a:r>
              <a:rPr lang="en-US" dirty="0">
                <a:latin typeface="Consolas" charset="0"/>
                <a:ea typeface="Consolas" charset="0"/>
                <a:cs typeface="Consolas" charset="0"/>
              </a:rPr>
              <a:t>);</a:t>
            </a:r>
          </a:p>
          <a:p>
            <a:pPr marL="0" indent="0">
              <a:buNone/>
            </a:pPr>
            <a:endParaRPr lang="sv-SE" dirty="0"/>
          </a:p>
        </p:txBody>
      </p:sp>
      <p:sp>
        <p:nvSpPr>
          <p:cNvPr id="4" name="textruta 3">
            <a:extLst>
              <a:ext uri="{FF2B5EF4-FFF2-40B4-BE49-F238E27FC236}">
                <a16:creationId xmlns:a16="http://schemas.microsoft.com/office/drawing/2014/main" xmlns="" id="{2341EC10-347B-42C2-AFAF-9C2CB7377635}"/>
              </a:ext>
            </a:extLst>
          </p:cNvPr>
          <p:cNvSpPr txBox="1"/>
          <p:nvPr/>
        </p:nvSpPr>
        <p:spPr>
          <a:xfrm>
            <a:off x="829981" y="4869160"/>
            <a:ext cx="10225136" cy="954107"/>
          </a:xfrm>
          <a:prstGeom prst="rect">
            <a:avLst/>
          </a:prstGeom>
          <a:noFill/>
        </p:spPr>
        <p:txBody>
          <a:bodyPr wrap="square" rtlCol="0">
            <a:spAutoFit/>
          </a:bodyPr>
          <a:lstStyle/>
          <a:p>
            <a:r>
              <a:rPr lang="en-US" sz="2800" dirty="0"/>
              <a:t>ACADEMY DINOSAUR</a:t>
            </a:r>
          </a:p>
          <a:p>
            <a:r>
              <a:rPr lang="en-US" sz="2800" dirty="0"/>
              <a:t>ACE GOLDFINGER</a:t>
            </a:r>
          </a:p>
        </p:txBody>
      </p:sp>
      <p:pic>
        <p:nvPicPr>
          <p:cNvPr id="8" name="Bildobjekt 7">
            <a:extLst>
              <a:ext uri="{FF2B5EF4-FFF2-40B4-BE49-F238E27FC236}">
                <a16:creationId xmlns:a16="http://schemas.microsoft.com/office/drawing/2014/main" xmlns="" id="{BC021CAE-0F80-412F-88EC-4100467F765B}"/>
              </a:ext>
            </a:extLst>
          </p:cNvPr>
          <p:cNvPicPr>
            <a:picLocks noChangeAspect="1"/>
          </p:cNvPicPr>
          <p:nvPr/>
        </p:nvPicPr>
        <p:blipFill>
          <a:blip r:embed="rId3"/>
          <a:stretch>
            <a:fillRect/>
          </a:stretch>
        </p:blipFill>
        <p:spPr>
          <a:xfrm>
            <a:off x="7680176" y="1813399"/>
            <a:ext cx="4231413" cy="2750418"/>
          </a:xfrm>
          <a:prstGeom prst="rect">
            <a:avLst/>
          </a:prstGeom>
        </p:spPr>
      </p:pic>
    </p:spTree>
    <p:extLst>
      <p:ext uri="{BB962C8B-B14F-4D97-AF65-F5344CB8AC3E}">
        <p14:creationId xmlns:p14="http://schemas.microsoft.com/office/powerpoint/2010/main" val="2050185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 with </a:t>
            </a:r>
            <a:r>
              <a:rPr lang="en-US" dirty="0" err="1"/>
              <a:t>Json</a:t>
            </a:r>
            <a:endParaRPr lang="sv-SE" dirty="0"/>
          </a:p>
        </p:txBody>
      </p:sp>
      <p:sp>
        <p:nvSpPr>
          <p:cNvPr id="3" name="Content Placeholder 2"/>
          <p:cNvSpPr>
            <a:spLocks noGrp="1"/>
          </p:cNvSpPr>
          <p:nvPr>
            <p:ph idx="1"/>
          </p:nvPr>
        </p:nvSpPr>
        <p:spPr>
          <a:xfrm>
            <a:off x="836984" y="1855689"/>
            <a:ext cx="10515600" cy="4165599"/>
          </a:xfrm>
        </p:spPr>
        <p:txBody>
          <a:bodyPr>
            <a:normAutofit/>
          </a:bodyPr>
          <a:lstStyle/>
          <a:p>
            <a:pPr marL="0" indent="0">
              <a:lnSpc>
                <a:spcPct val="100000"/>
              </a:lnSpc>
              <a:spcBef>
                <a:spcPts val="0"/>
              </a:spcBef>
              <a:buNone/>
            </a:pPr>
            <a:r>
              <a:rPr lang="en-US" sz="1800" dirty="0">
                <a:latin typeface="Consolas" panose="020B0609020204030204" pitchFamily="49" charset="0"/>
              </a:rPr>
              <a:t>// Gets the second page of films rated PG-13</a:t>
            </a:r>
          </a:p>
          <a:p>
            <a:pPr marL="0" indent="0">
              <a:lnSpc>
                <a:spcPct val="100000"/>
              </a:lnSpc>
              <a:spcBef>
                <a:spcPts val="0"/>
              </a:spcBef>
              <a:buNone/>
            </a:pPr>
            <a:r>
              <a:rPr lang="en-US" sz="1800" dirty="0">
                <a:latin typeface="Consolas" panose="020B0609020204030204" pitchFamily="49" charset="0"/>
              </a:rPr>
              <a:t>// sorted by title in the form of a JSON array</a:t>
            </a:r>
          </a:p>
          <a:p>
            <a:pPr marL="0" indent="0">
              <a:lnSpc>
                <a:spcPct val="100000"/>
              </a:lnSpc>
              <a:spcBef>
                <a:spcPts val="0"/>
              </a:spcBef>
              <a:buNone/>
            </a:pP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a:t>
            </a:r>
          </a:p>
          <a:p>
            <a:pPr marL="0" indent="0">
              <a:lnSpc>
                <a:spcPct val="100000"/>
              </a:lnSpc>
              <a:spcBef>
                <a:spcPts val="0"/>
              </a:spcBef>
              <a:buNone/>
            </a:pPr>
            <a:r>
              <a:rPr lang="en-US" sz="1800" dirty="0" err="1">
                <a:latin typeface="Consolas" panose="020B0609020204030204" pitchFamily="49" charset="0"/>
              </a:rPr>
              <a:t>films.stream</a:t>
            </a:r>
            <a:r>
              <a:rPr lang="en-US" sz="1800" dirty="0">
                <a:latin typeface="Consolas" panose="020B0609020204030204" pitchFamily="49" charset="0"/>
              </a:rPr>
              <a:t>()</a:t>
            </a:r>
          </a:p>
          <a:p>
            <a:pPr marL="0" indent="0">
              <a:lnSpc>
                <a:spcPct val="100000"/>
              </a:lnSpc>
              <a:spcBef>
                <a:spcPts val="0"/>
              </a:spcBef>
              <a:buNone/>
            </a:pPr>
            <a:r>
              <a:rPr lang="en-US" sz="1800" dirty="0">
                <a:latin typeface="Consolas" panose="020B0609020204030204" pitchFamily="49" charset="0"/>
              </a:rPr>
              <a:t>    .filter(</a:t>
            </a:r>
            <a:r>
              <a:rPr lang="en-US" sz="1800" dirty="0" err="1">
                <a:latin typeface="Consolas" panose="020B0609020204030204" pitchFamily="49" charset="0"/>
              </a:rPr>
              <a:t>Film.RATING.equal</a:t>
            </a:r>
            <a:r>
              <a:rPr lang="en-US" sz="1800" dirty="0">
                <a:latin typeface="Consolas" panose="020B0609020204030204" pitchFamily="49" charset="0"/>
              </a:rPr>
              <a:t>(“PG-13”)</a:t>
            </a:r>
          </a:p>
          <a:p>
            <a:pPr marL="0" indent="0">
              <a:lnSpc>
                <a:spcPct val="100000"/>
              </a:lnSpc>
              <a:spcBef>
                <a:spcPts val="0"/>
              </a:spcBef>
              <a:buNone/>
            </a:pPr>
            <a:r>
              <a:rPr lang="en-US" sz="1800" dirty="0">
                <a:latin typeface="Consolas" panose="020B0609020204030204" pitchFamily="49" charset="0"/>
              </a:rPr>
              <a:t>    .sorted(</a:t>
            </a:r>
            <a:r>
              <a:rPr lang="en-US" sz="1800" dirty="0" err="1">
                <a:latin typeface="Consolas" panose="020B0609020204030204" pitchFamily="49" charset="0"/>
              </a:rPr>
              <a:t>Film.TITLE.comparator</a:t>
            </a:r>
            <a:r>
              <a:rPr lang="en-US" sz="1800" dirty="0">
                <a:latin typeface="Consolas" panose="020B0609020204030204" pitchFamily="49" charset="0"/>
              </a:rPr>
              <a:t>())</a:t>
            </a:r>
          </a:p>
          <a:p>
            <a:pPr marL="0" indent="0">
              <a:lnSpc>
                <a:spcPct val="100000"/>
              </a:lnSpc>
              <a:spcBef>
                <a:spcPts val="0"/>
              </a:spcBef>
              <a:buNone/>
            </a:pPr>
            <a:r>
              <a:rPr lang="en-US" sz="1800" dirty="0">
                <a:latin typeface="Consolas" panose="020B0609020204030204" pitchFamily="49" charset="0"/>
              </a:rPr>
              <a:t>    .skip(10)</a:t>
            </a:r>
          </a:p>
          <a:p>
            <a:pPr marL="0" indent="0">
              <a:lnSpc>
                <a:spcPct val="100000"/>
              </a:lnSpc>
              <a:spcBef>
                <a:spcPts val="0"/>
              </a:spcBef>
              <a:buNone/>
            </a:pPr>
            <a:r>
              <a:rPr lang="en-US" sz="1800" dirty="0">
                <a:latin typeface="Consolas" panose="020B0609020204030204" pitchFamily="49" charset="0"/>
              </a:rPr>
              <a:t>    .limit(10)  // JVM from here</a:t>
            </a:r>
            <a:r>
              <a:rPr lang="is-IS" sz="1800" dirty="0">
                <a:latin typeface="Consolas" panose="020B0609020204030204" pitchFamily="49" charset="0"/>
              </a:rPr>
              <a:t>…</a:t>
            </a:r>
            <a:endParaRPr lang="en-US" sz="1800" dirty="0">
              <a:latin typeface="Consolas" panose="020B0609020204030204" pitchFamily="49" charset="0"/>
            </a:endParaRPr>
          </a:p>
          <a:p>
            <a:pPr marL="0" indent="0">
              <a:lnSpc>
                <a:spcPct val="100000"/>
              </a:lnSpc>
              <a:spcBef>
                <a:spcPts val="0"/>
              </a:spcBef>
              <a:buNone/>
            </a:pPr>
            <a:r>
              <a:rPr lang="en-US" sz="1800" dirty="0">
                <a:latin typeface="Consolas" panose="020B0609020204030204" pitchFamily="49" charset="0"/>
              </a:rPr>
              <a:t>    .map(</a:t>
            </a:r>
            <a:r>
              <a:rPr lang="en-US" sz="1800" dirty="0" err="1">
                <a:latin typeface="Consolas" panose="020B0609020204030204" pitchFamily="49" charset="0"/>
              </a:rPr>
              <a:t>json.encoder</a:t>
            </a:r>
            <a:r>
              <a:rPr lang="en-US" sz="1800" dirty="0">
                <a:latin typeface="Consolas" panose="020B0609020204030204" pitchFamily="49" charset="0"/>
              </a:rPr>
              <a:t>(films).build())</a:t>
            </a:r>
          </a:p>
          <a:p>
            <a:pPr marL="0" indent="0">
              <a:lnSpc>
                <a:spcPct val="100000"/>
              </a:lnSpc>
              <a:spcBef>
                <a:spcPts val="0"/>
              </a:spcBef>
              <a:buNone/>
            </a:pPr>
            <a:r>
              <a:rPr lang="en-US" sz="1800" dirty="0">
                <a:latin typeface="Consolas" panose="020B0609020204030204" pitchFamily="49" charset="0"/>
              </a:rPr>
              <a:t>    .collect(joining(“, ”))</a:t>
            </a:r>
          </a:p>
          <a:p>
            <a:pPr marL="0" indent="0">
              <a:lnSpc>
                <a:spcPct val="100000"/>
              </a:lnSpc>
              <a:spcBef>
                <a:spcPts val="0"/>
              </a:spcBef>
              <a:buNone/>
            </a:pPr>
            <a:r>
              <a:rPr lang="en-US" sz="1800" dirty="0">
                <a:latin typeface="Consolas" panose="020B0609020204030204" pitchFamily="49" charset="0"/>
              </a:rPr>
              <a:t>+”]”;</a:t>
            </a:r>
            <a:endParaRPr lang="sv-SE" sz="1800" dirty="0">
              <a:latin typeface="Consolas" panose="020B0609020204030204" pitchFamily="49" charset="0"/>
            </a:endParaRPr>
          </a:p>
        </p:txBody>
      </p:sp>
      <p:pic>
        <p:nvPicPr>
          <p:cNvPr id="4" name="Picture 3"/>
          <p:cNvPicPr>
            <a:picLocks noChangeAspect="1"/>
          </p:cNvPicPr>
          <p:nvPr/>
        </p:nvPicPr>
        <p:blipFill>
          <a:blip r:embed="rId3"/>
          <a:stretch>
            <a:fillRect/>
          </a:stretch>
        </p:blipFill>
        <p:spPr>
          <a:xfrm>
            <a:off x="8256240" y="1723511"/>
            <a:ext cx="3097560" cy="2582110"/>
          </a:xfrm>
          <a:prstGeom prst="rect">
            <a:avLst/>
          </a:prstGeom>
        </p:spPr>
      </p:pic>
    </p:spTree>
    <p:extLst>
      <p:ext uri="{BB962C8B-B14F-4D97-AF65-F5344CB8AC3E}">
        <p14:creationId xmlns:p14="http://schemas.microsoft.com/office/powerpoint/2010/main" val="1955074229"/>
      </p:ext>
    </p:extLst>
  </p:cSld>
  <p:clrMapOvr>
    <a:masterClrMapping/>
  </p:clrMapOvr>
  <mc:AlternateContent xmlns:mc="http://schemas.openxmlformats.org/markup-compatibility/2006" xmlns:p14="http://schemas.microsoft.com/office/powerpoint/2010/main">
    <mc:Choice Requires="p14">
      <p:transition spd="slow" p14:dur="2000" advTm="62"/>
    </mc:Choice>
    <mc:Fallback xmlns="">
      <p:transition spd="slow" advTm="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Generate</a:t>
            </a:r>
            <a:r>
              <a:rPr lang="sv-SE" dirty="0"/>
              <a:t> all the </a:t>
            </a:r>
            <a:r>
              <a:rPr lang="sv-SE" dirty="0" err="1"/>
              <a:t>Things</a:t>
            </a:r>
            <a:endParaRPr lang="sv-SE" dirty="0"/>
          </a:p>
        </p:txBody>
      </p:sp>
      <p:sp>
        <p:nvSpPr>
          <p:cNvPr id="3" name="Content Placeholder 2"/>
          <p:cNvSpPr>
            <a:spLocks noGrp="1"/>
          </p:cNvSpPr>
          <p:nvPr>
            <p:ph idx="1"/>
          </p:nvPr>
        </p:nvSpPr>
        <p:spPr/>
        <p:txBody>
          <a:bodyPr/>
          <a:lstStyle/>
          <a:p>
            <a:r>
              <a:rPr lang="sv-SE" dirty="0" err="1"/>
              <a:t>Domain</a:t>
            </a:r>
            <a:r>
              <a:rPr lang="sv-SE" dirty="0"/>
              <a:t> </a:t>
            </a:r>
            <a:r>
              <a:rPr lang="sv-SE" dirty="0" err="1"/>
              <a:t>Model</a:t>
            </a:r>
            <a:endParaRPr lang="sv-SE" dirty="0"/>
          </a:p>
          <a:p>
            <a:r>
              <a:rPr lang="sv-SE" dirty="0"/>
              <a:t>Spring Configuration Files</a:t>
            </a:r>
          </a:p>
          <a:p>
            <a:r>
              <a:rPr lang="sv-SE" dirty="0"/>
              <a:t>REST Controllers</a:t>
            </a:r>
          </a:p>
          <a:p>
            <a:r>
              <a:rPr lang="sv-SE" dirty="0"/>
              <a:t>and </a:t>
            </a:r>
            <a:r>
              <a:rPr lang="sv-SE" dirty="0" err="1"/>
              <a:t>much</a:t>
            </a:r>
            <a:r>
              <a:rPr lang="sv-SE" dirty="0"/>
              <a:t> </a:t>
            </a:r>
            <a:r>
              <a:rPr lang="sv-SE" dirty="0" err="1"/>
              <a:t>more</a:t>
            </a:r>
            <a:r>
              <a:rPr lang="is-IS" dirty="0"/>
              <a:t>…</a:t>
            </a:r>
          </a:p>
        </p:txBody>
      </p:sp>
      <p:pic>
        <p:nvPicPr>
          <p:cNvPr id="4" name="Picture 3"/>
          <p:cNvPicPr>
            <a:picLocks noChangeAspect="1"/>
          </p:cNvPicPr>
          <p:nvPr/>
        </p:nvPicPr>
        <p:blipFill>
          <a:blip r:embed="rId3"/>
          <a:stretch>
            <a:fillRect/>
          </a:stretch>
        </p:blipFill>
        <p:spPr>
          <a:xfrm>
            <a:off x="6831625" y="1656408"/>
            <a:ext cx="4512900" cy="2933066"/>
          </a:xfrm>
          <a:prstGeom prst="rect">
            <a:avLst/>
          </a:prstGeom>
        </p:spPr>
      </p:pic>
    </p:spTree>
    <p:extLst>
      <p:ext uri="{BB962C8B-B14F-4D97-AF65-F5344CB8AC3E}">
        <p14:creationId xmlns:p14="http://schemas.microsoft.com/office/powerpoint/2010/main" val="1934309925"/>
      </p:ext>
    </p:extLst>
  </p:cSld>
  <p:clrMapOvr>
    <a:masterClrMapping/>
  </p:clrMapOvr>
  <mc:AlternateContent xmlns:mc="http://schemas.openxmlformats.org/markup-compatibility/2006" xmlns:p14="http://schemas.microsoft.com/office/powerpoint/2010/main">
    <mc:Choice Requires="p14">
      <p:transition spd="slow" p14:dur="2000" advTm="40"/>
    </mc:Choice>
    <mc:Fallback xmlns="">
      <p:transition spd="slow" advTm="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A49895A0-3DA9-48D0-BCA3-01A8F03326A0}"/>
              </a:ext>
            </a:extLst>
          </p:cNvPr>
          <p:cNvSpPr>
            <a:spLocks noGrp="1"/>
          </p:cNvSpPr>
          <p:nvPr>
            <p:ph type="title"/>
          </p:nvPr>
        </p:nvSpPr>
        <p:spPr/>
        <p:txBody>
          <a:bodyPr/>
          <a:lstStyle/>
          <a:p>
            <a:r>
              <a:rPr lang="sv-SE" dirty="0" smtClean="0"/>
              <a:t>Short Demo</a:t>
            </a:r>
            <a:endParaRPr lang="sv-SE" dirty="0"/>
          </a:p>
        </p:txBody>
      </p:sp>
      <p:sp>
        <p:nvSpPr>
          <p:cNvPr id="3" name="Platshållare för innehåll 2">
            <a:extLst>
              <a:ext uri="{FF2B5EF4-FFF2-40B4-BE49-F238E27FC236}">
                <a16:creationId xmlns:a16="http://schemas.microsoft.com/office/drawing/2014/main" xmlns="" id="{0C00300B-385F-456E-BE01-A21AAB1B1F29}"/>
              </a:ext>
            </a:extLst>
          </p:cNvPr>
          <p:cNvSpPr>
            <a:spLocks noGrp="1"/>
          </p:cNvSpPr>
          <p:nvPr>
            <p:ph idx="1"/>
          </p:nvPr>
        </p:nvSpPr>
        <p:spPr/>
        <p:txBody>
          <a:bodyPr>
            <a:normAutofit/>
          </a:bodyPr>
          <a:lstStyle/>
          <a:p>
            <a:pPr marL="0" indent="0">
              <a:buNone/>
            </a:pPr>
            <a:endParaRPr lang="en-GB" sz="3600" dirty="0">
              <a:latin typeface="Consolas" charset="0"/>
              <a:ea typeface="Consolas" charset="0"/>
              <a:cs typeface="Consolas" charset="0"/>
            </a:endParaRPr>
          </a:p>
          <a:p>
            <a:pPr marL="0" indent="0">
              <a:buNone/>
            </a:pPr>
            <a:endParaRPr lang="en-GB" sz="3600" dirty="0">
              <a:latin typeface="Consolas" charset="0"/>
              <a:ea typeface="Consolas" charset="0"/>
              <a:cs typeface="Consolas" charset="0"/>
            </a:endParaRPr>
          </a:p>
          <a:p>
            <a:pPr marL="0" indent="0">
              <a:buNone/>
            </a:pPr>
            <a:r>
              <a:rPr lang="en-GB" sz="3600" dirty="0">
                <a:latin typeface="Consolas" charset="0"/>
                <a:ea typeface="Consolas" charset="0"/>
                <a:cs typeface="Consolas" charset="0"/>
              </a:rPr>
              <a:t> </a:t>
            </a:r>
          </a:p>
          <a:p>
            <a:pPr marL="0" indent="0">
              <a:buNone/>
            </a:pPr>
            <a:endParaRPr lang="en-GB" sz="3600" dirty="0">
              <a:latin typeface="Consolas" charset="0"/>
              <a:ea typeface="Consolas" charset="0"/>
              <a:cs typeface="Consolas" charset="0"/>
            </a:endParaRPr>
          </a:p>
          <a:p>
            <a:pPr marL="0" indent="0">
              <a:buNone/>
            </a:pPr>
            <a:endParaRPr lang="sv-SE" sz="3600" dirty="0">
              <a:latin typeface="Consolas" charset="0"/>
              <a:ea typeface="Consolas" charset="0"/>
              <a:cs typeface="Consolas" charset="0"/>
            </a:endParaRPr>
          </a:p>
        </p:txBody>
      </p:sp>
    </p:spTree>
    <p:extLst>
      <p:ext uri="{BB962C8B-B14F-4D97-AF65-F5344CB8AC3E}">
        <p14:creationId xmlns:p14="http://schemas.microsoft.com/office/powerpoint/2010/main" val="1049514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t>
            </a:r>
            <a:r>
              <a:rPr lang="en-US" dirty="0" smtClean="0"/>
              <a:t>We Developed </a:t>
            </a:r>
            <a:r>
              <a:rPr lang="en-US" dirty="0" smtClean="0"/>
              <a:t>Speedment</a:t>
            </a:r>
            <a:endParaRPr lang="sv-SE" dirty="0"/>
          </a:p>
        </p:txBody>
      </p:sp>
      <p:sp>
        <p:nvSpPr>
          <p:cNvPr id="3" name="Content Placeholder 2"/>
          <p:cNvSpPr>
            <a:spLocks noGrp="1"/>
          </p:cNvSpPr>
          <p:nvPr>
            <p:ph idx="1"/>
          </p:nvPr>
        </p:nvSpPr>
        <p:spPr>
          <a:xfrm>
            <a:off x="838200" y="1825625"/>
            <a:ext cx="7418040" cy="4165599"/>
          </a:xfrm>
        </p:spPr>
        <p:txBody>
          <a:bodyPr>
            <a:normAutofit/>
          </a:bodyPr>
          <a:lstStyle/>
          <a:p>
            <a:r>
              <a:rPr lang="en-US" sz="3600" dirty="0"/>
              <a:t>Create a new DB app took hours</a:t>
            </a:r>
            <a:endParaRPr lang="sv-SE" sz="3600" dirty="0"/>
          </a:p>
          <a:p>
            <a:r>
              <a:rPr lang="en-US" sz="3600" dirty="0"/>
              <a:t>Too much boilerplate ORM code</a:t>
            </a:r>
          </a:p>
          <a:p>
            <a:r>
              <a:rPr lang="en-US" sz="3600" dirty="0"/>
              <a:t>Mixing SQL and Java</a:t>
            </a:r>
          </a:p>
          <a:p>
            <a:r>
              <a:rPr lang="en-US" sz="3600" dirty="0"/>
              <a:t>Slow…</a:t>
            </a:r>
          </a:p>
        </p:txBody>
      </p:sp>
      <p:pic>
        <p:nvPicPr>
          <p:cNvPr id="4" name="Picture 3"/>
          <p:cNvPicPr>
            <a:picLocks noChangeAspect="1"/>
          </p:cNvPicPr>
          <p:nvPr/>
        </p:nvPicPr>
        <p:blipFill>
          <a:blip r:embed="rId4"/>
          <a:stretch>
            <a:fillRect/>
          </a:stretch>
        </p:blipFill>
        <p:spPr>
          <a:xfrm flipH="1">
            <a:off x="7878668" y="2276872"/>
            <a:ext cx="2957650" cy="3384376"/>
          </a:xfrm>
          <a:prstGeom prst="rect">
            <a:avLst/>
          </a:prstGeom>
        </p:spPr>
      </p:pic>
    </p:spTree>
    <p:custDataLst>
      <p:tags r:id="rId1"/>
    </p:custDataLst>
    <p:extLst>
      <p:ext uri="{BB962C8B-B14F-4D97-AF65-F5344CB8AC3E}">
        <p14:creationId xmlns:p14="http://schemas.microsoft.com/office/powerpoint/2010/main" val="1078704300"/>
      </p:ext>
    </p:extLst>
  </p:cSld>
  <p:clrMapOvr>
    <a:masterClrMapping/>
  </p:clrMapOvr>
  <mc:AlternateContent xmlns:mc="http://schemas.openxmlformats.org/markup-compatibility/2006" xmlns:p14="http://schemas.microsoft.com/office/powerpoint/2010/main">
    <mc:Choice Requires="p14">
      <p:transition spd="slow" p14:dur="2000" advTm="2503"/>
    </mc:Choice>
    <mc:Fallback xmlns="">
      <p:transition spd="slow" advTm="25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xmlns="" id="{973F7763-EC7A-46E8-92D5-F0A6C52B418D}"/>
              </a:ext>
            </a:extLst>
          </p:cNvPr>
          <p:cNvSpPr>
            <a:spLocks noGrp="1"/>
          </p:cNvSpPr>
          <p:nvPr>
            <p:ph type="title"/>
          </p:nvPr>
        </p:nvSpPr>
        <p:spPr/>
        <p:txBody>
          <a:bodyPr/>
          <a:lstStyle/>
          <a:p>
            <a:r>
              <a:rPr lang="sv-SE" dirty="0" smtClean="0"/>
              <a:t>Speedment </a:t>
            </a:r>
            <a:r>
              <a:rPr lang="sv-SE" dirty="0" err="1"/>
              <a:t>Open</a:t>
            </a:r>
            <a:r>
              <a:rPr lang="sv-SE" dirty="0"/>
              <a:t> Source Project</a:t>
            </a:r>
          </a:p>
        </p:txBody>
      </p:sp>
      <p:sp>
        <p:nvSpPr>
          <p:cNvPr id="3" name="Platshållare för innehåll 2">
            <a:extLst>
              <a:ext uri="{FF2B5EF4-FFF2-40B4-BE49-F238E27FC236}">
                <a16:creationId xmlns:a16="http://schemas.microsoft.com/office/drawing/2014/main" xmlns="" id="{BDDF630C-B0C7-4367-874C-232723D59C2E}"/>
              </a:ext>
            </a:extLst>
          </p:cNvPr>
          <p:cNvSpPr>
            <a:spLocks noGrp="1"/>
          </p:cNvSpPr>
          <p:nvPr>
            <p:ph idx="1"/>
          </p:nvPr>
        </p:nvSpPr>
        <p:spPr>
          <a:xfrm>
            <a:off x="838200" y="1825625"/>
            <a:ext cx="5257800" cy="2035423"/>
          </a:xfrm>
        </p:spPr>
        <p:txBody>
          <a:bodyPr>
            <a:normAutofit/>
          </a:bodyPr>
          <a:lstStyle/>
          <a:p>
            <a:r>
              <a:rPr lang="sv-SE" dirty="0"/>
              <a:t>Pure Java for entire application</a:t>
            </a:r>
          </a:p>
          <a:p>
            <a:r>
              <a:rPr lang="sv-SE" dirty="0" err="1"/>
              <a:t>Type</a:t>
            </a:r>
            <a:r>
              <a:rPr lang="sv-SE" dirty="0"/>
              <a:t> </a:t>
            </a:r>
            <a:r>
              <a:rPr lang="sv-SE" dirty="0" err="1"/>
              <a:t>safety</a:t>
            </a:r>
            <a:endParaRPr lang="sv-SE" dirty="0"/>
          </a:p>
          <a:p>
            <a:r>
              <a:rPr lang="sv-SE" dirty="0" err="1"/>
              <a:t>Lazy</a:t>
            </a:r>
            <a:r>
              <a:rPr lang="sv-SE" dirty="0"/>
              <a:t> </a:t>
            </a:r>
            <a:r>
              <a:rPr lang="sv-SE" dirty="0" err="1"/>
              <a:t>evaluation</a:t>
            </a:r>
            <a:r>
              <a:rPr lang="sv-SE" dirty="0"/>
              <a:t> </a:t>
            </a:r>
            <a:r>
              <a:rPr lang="sv-SE" dirty="0" err="1"/>
              <a:t>of</a:t>
            </a:r>
            <a:r>
              <a:rPr lang="sv-SE" dirty="0"/>
              <a:t> </a:t>
            </a:r>
            <a:r>
              <a:rPr lang="sv-SE" dirty="0" err="1"/>
              <a:t>stream</a:t>
            </a:r>
            <a:endParaRPr lang="sv-SE" dirty="0"/>
          </a:p>
          <a:p>
            <a:r>
              <a:rPr lang="sv-SE" dirty="0"/>
              <a:t>Apache 2 </a:t>
            </a:r>
            <a:r>
              <a:rPr lang="sv-SE" dirty="0" err="1"/>
              <a:t>license</a:t>
            </a:r>
            <a:endParaRPr lang="sv-SE" dirty="0"/>
          </a:p>
        </p:txBody>
      </p:sp>
      <p:pic>
        <p:nvPicPr>
          <p:cNvPr id="6" name="Picture 4">
            <a:extLst>
              <a:ext uri="{FF2B5EF4-FFF2-40B4-BE49-F238E27FC236}">
                <a16:creationId xmlns:a16="http://schemas.microsoft.com/office/drawing/2014/main" xmlns="" id="{4CA3C729-8F64-4FC1-9B87-86253E4D0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474" y="1850558"/>
            <a:ext cx="4712977" cy="2736304"/>
          </a:xfrm>
          <a:prstGeom prst="rect">
            <a:avLst/>
          </a:prstGeom>
        </p:spPr>
      </p:pic>
      <p:sp>
        <p:nvSpPr>
          <p:cNvPr id="4" name="Pil: höger 3">
            <a:extLst>
              <a:ext uri="{FF2B5EF4-FFF2-40B4-BE49-F238E27FC236}">
                <a16:creationId xmlns:a16="http://schemas.microsoft.com/office/drawing/2014/main" xmlns="" id="{2D81ECFD-3183-4613-B37F-8A53B1524260}"/>
              </a:ext>
            </a:extLst>
          </p:cNvPr>
          <p:cNvSpPr/>
          <p:nvPr/>
        </p:nvSpPr>
        <p:spPr>
          <a:xfrm rot="20806149">
            <a:off x="1536610" y="4264764"/>
            <a:ext cx="4370362" cy="936104"/>
          </a:xfrm>
          <a:prstGeom prst="rightArrow">
            <a:avLst>
              <a:gd name="adj1" fmla="val 50000"/>
              <a:gd name="adj2" fmla="val 803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sv-SE" dirty="0"/>
              <a:t>3:rd most popular Java ORM on Github!</a:t>
            </a:r>
          </a:p>
        </p:txBody>
      </p:sp>
      <p:sp>
        <p:nvSpPr>
          <p:cNvPr id="5" name="textruta 4">
            <a:extLst>
              <a:ext uri="{FF2B5EF4-FFF2-40B4-BE49-F238E27FC236}">
                <a16:creationId xmlns:a16="http://schemas.microsoft.com/office/drawing/2014/main" xmlns="" id="{5D383218-B748-4BF2-9236-98BF9BC8DC88}"/>
              </a:ext>
            </a:extLst>
          </p:cNvPr>
          <p:cNvSpPr txBox="1"/>
          <p:nvPr/>
        </p:nvSpPr>
        <p:spPr>
          <a:xfrm>
            <a:off x="1511737" y="5627811"/>
            <a:ext cx="1152128" cy="369332"/>
          </a:xfrm>
          <a:prstGeom prst="rect">
            <a:avLst/>
          </a:prstGeom>
          <a:noFill/>
        </p:spPr>
        <p:txBody>
          <a:bodyPr wrap="square" rtlCol="0">
            <a:spAutoFit/>
          </a:bodyPr>
          <a:lstStyle/>
          <a:p>
            <a:r>
              <a:rPr lang="sv-SE" dirty="0"/>
              <a:t>2015</a:t>
            </a:r>
          </a:p>
        </p:txBody>
      </p:sp>
      <p:sp>
        <p:nvSpPr>
          <p:cNvPr id="7" name="textruta 6">
            <a:extLst>
              <a:ext uri="{FF2B5EF4-FFF2-40B4-BE49-F238E27FC236}">
                <a16:creationId xmlns:a16="http://schemas.microsoft.com/office/drawing/2014/main" xmlns="" id="{095367D9-BE52-4E07-9719-A3AE5FE55AC5}"/>
              </a:ext>
            </a:extLst>
          </p:cNvPr>
          <p:cNvSpPr txBox="1"/>
          <p:nvPr/>
        </p:nvSpPr>
        <p:spPr>
          <a:xfrm>
            <a:off x="5231904" y="5637417"/>
            <a:ext cx="1152128" cy="369332"/>
          </a:xfrm>
          <a:prstGeom prst="rect">
            <a:avLst/>
          </a:prstGeom>
          <a:noFill/>
        </p:spPr>
        <p:txBody>
          <a:bodyPr wrap="square" rtlCol="0">
            <a:spAutoFit/>
          </a:bodyPr>
          <a:lstStyle/>
          <a:p>
            <a:r>
              <a:rPr lang="sv-SE" dirty="0"/>
              <a:t>2017</a:t>
            </a:r>
          </a:p>
        </p:txBody>
      </p:sp>
    </p:spTree>
    <p:extLst>
      <p:ext uri="{BB962C8B-B14F-4D97-AF65-F5344CB8AC3E}">
        <p14:creationId xmlns:p14="http://schemas.microsoft.com/office/powerpoint/2010/main" val="3753419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p:cNvPicPr>
            <a:picLocks noGrp="1" noChangeAspect="1"/>
          </p:cNvPicPr>
          <p:nvPr>
            <p:ph idx="1"/>
          </p:nvPr>
        </p:nvPicPr>
        <p:blipFill rotWithShape="1">
          <a:blip r:embed="rId3">
            <a:extLst>
              <a:ext uri="{28A0092B-C50C-407E-A947-70E740481C1C}">
                <a14:useLocalDpi xmlns:a14="http://schemas.microsoft.com/office/drawing/2010/main" val="0"/>
              </a:ext>
            </a:extLst>
          </a:blip>
          <a:srcRect t="15854" r="285"/>
          <a:stretch/>
        </p:blipFill>
        <p:spPr>
          <a:xfrm>
            <a:off x="191344" y="980728"/>
            <a:ext cx="11593288" cy="4968552"/>
          </a:xfrm>
        </p:spPr>
      </p:pic>
    </p:spTree>
    <p:extLst>
      <p:ext uri="{BB962C8B-B14F-4D97-AF65-F5344CB8AC3E}">
        <p14:creationId xmlns:p14="http://schemas.microsoft.com/office/powerpoint/2010/main" val="191656109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10.xml><?xml version="1.0" encoding="utf-8"?>
<p:tagLst xmlns:a="http://schemas.openxmlformats.org/drawingml/2006/main" xmlns:r="http://schemas.openxmlformats.org/officeDocument/2006/relationships" xmlns:p="http://schemas.openxmlformats.org/presentationml/2006/main">
  <p:tag name="TIMING" val="|1.4"/>
</p:tagLst>
</file>

<file path=ppt/tags/tag11.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12.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13.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14.xml><?xml version="1.0" encoding="utf-8"?>
<p:tagLst xmlns:a="http://schemas.openxmlformats.org/drawingml/2006/main" xmlns:r="http://schemas.openxmlformats.org/officeDocument/2006/relationships" xmlns:p="http://schemas.openxmlformats.org/presentationml/2006/main">
  <p:tag name="TIMING" val="|0.1|0.3|0.2|0.2|0.4"/>
</p:tagLst>
</file>

<file path=ppt/tags/tag2.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3.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4.xml><?xml version="1.0" encoding="utf-8"?>
<p:tagLst xmlns:a="http://schemas.openxmlformats.org/drawingml/2006/main" xmlns:r="http://schemas.openxmlformats.org/officeDocument/2006/relationships" xmlns:p="http://schemas.openxmlformats.org/presentationml/2006/main">
  <p:tag name="TIMING" val="|0.7|1.1|0.2|0.1"/>
</p:tagLst>
</file>

<file path=ppt/tags/tag5.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6.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7.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8.xml><?xml version="1.0" encoding="utf-8"?>
<p:tagLst xmlns:a="http://schemas.openxmlformats.org/drawingml/2006/main" xmlns:r="http://schemas.openxmlformats.org/officeDocument/2006/relationships" xmlns:p="http://schemas.openxmlformats.org/presentationml/2006/main">
  <p:tag name="TIMING" val="|1.4|0.3|0.2|0.1|0.2|0.4|0.4|0.3"/>
</p:tagLst>
</file>

<file path=ppt/tags/tag9.xml><?xml version="1.0" encoding="utf-8"?>
<p:tagLst xmlns:a="http://schemas.openxmlformats.org/drawingml/2006/main" xmlns:r="http://schemas.openxmlformats.org/officeDocument/2006/relationships" xmlns:p="http://schemas.openxmlformats.org/presentationml/2006/main">
  <p:tag name="TIMING" val="|1.4|0.3|0.2|0.1|0.2|0.4|0.4|0.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Infällt">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a:bevelT w="101600" h="25400" prst="softRound"/>
            <a:contourClr>
              <a:schemeClr val="phClr">
                <a:shade val="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7.xml><?xml version="1.0" encoding="utf-8"?>
<a:theme xmlns:a="http://schemas.openxmlformats.org/drawingml/2006/main" name="Office-tema">
  <a:themeElements>
    <a:clrScheme name="Speedment">
      <a:dk1>
        <a:srgbClr val="5382A1"/>
      </a:dk1>
      <a:lt1>
        <a:sysClr val="window" lastClr="FFFFFF"/>
      </a:lt1>
      <a:dk2>
        <a:srgbClr val="38576C"/>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Advent Pro Bold"/>
        <a:ea typeface=""/>
        <a:cs typeface=""/>
      </a:majorFont>
      <a:minorFont>
        <a:latin typeface="Source Sans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22569</TotalTime>
  <Words>2649</Words>
  <Application>Microsoft Macintosh PowerPoint</Application>
  <PresentationFormat>Widescreen</PresentationFormat>
  <Paragraphs>547</Paragraphs>
  <Slides>58</Slides>
  <Notes>56</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58</vt:i4>
      </vt:variant>
    </vt:vector>
  </HeadingPairs>
  <TitlesOfParts>
    <vt:vector size="76" baseType="lpstr">
      <vt:lpstr>Advent Pro</vt:lpstr>
      <vt:lpstr>Advent Pro Bold</vt:lpstr>
      <vt:lpstr>Andale Mono</vt:lpstr>
      <vt:lpstr>Calibri</vt:lpstr>
      <vt:lpstr>Calibri Light</vt:lpstr>
      <vt:lpstr>Consolas</vt:lpstr>
      <vt:lpstr>Source Sans Pro</vt:lpstr>
      <vt:lpstr>Verdana</vt:lpstr>
      <vt:lpstr>Wingdings 2</vt:lpstr>
      <vt:lpstr>ヒラギノ角ゴ Pro W3</vt:lpstr>
      <vt:lpstr>Arial</vt:lpstr>
      <vt:lpstr>Office Theme</vt:lpstr>
      <vt:lpstr>1_Office Theme</vt:lpstr>
      <vt:lpstr>2_Office Theme</vt:lpstr>
      <vt:lpstr>3_Office Theme</vt:lpstr>
      <vt:lpstr>4_Office Theme</vt:lpstr>
      <vt:lpstr>HDOfficeLightV0</vt:lpstr>
      <vt:lpstr>Office-tema</vt:lpstr>
      <vt:lpstr>PowerPoint Presentation</vt:lpstr>
      <vt:lpstr>About Us</vt:lpstr>
      <vt:lpstr>Why Should You Need to Use SQL?</vt:lpstr>
      <vt:lpstr>Why Should You Need to Use SQL?</vt:lpstr>
      <vt:lpstr>Both Stream and SQL Have Declarative Constructs</vt:lpstr>
      <vt:lpstr>Short Demo</vt:lpstr>
      <vt:lpstr>Why We Developed Speedment</vt:lpstr>
      <vt:lpstr>Speedment Open Source Project</vt:lpstr>
      <vt:lpstr>PowerPoint Presentation</vt:lpstr>
      <vt:lpstr>PowerPoint Presentation</vt:lpstr>
      <vt:lpstr>How it Works</vt:lpstr>
      <vt:lpstr>Both Stream and SQL Have Declarative Constructs</vt:lpstr>
      <vt:lpstr>Database Collations vs. Java</vt:lpstr>
      <vt:lpstr>Columns Present in the Domain Model</vt:lpstr>
      <vt:lpstr>Sorting</vt:lpstr>
      <vt:lpstr>Do You Recognize This Code?</vt:lpstr>
      <vt:lpstr>Lazy Evaluation</vt:lpstr>
      <vt:lpstr>Parallel Execution</vt:lpstr>
      <vt:lpstr>Write Your Own Parallel Executor with JDBC…</vt:lpstr>
      <vt:lpstr>JShell Demo</vt:lpstr>
      <vt:lpstr>Expressing Queries as Streams</vt:lpstr>
      <vt:lpstr>Querying the Database Using Streams</vt:lpstr>
      <vt:lpstr>Querying the Database Using Streams</vt:lpstr>
      <vt:lpstr>Querying the Database Using Streams</vt:lpstr>
      <vt:lpstr>Querying the Database Using Streams</vt:lpstr>
      <vt:lpstr>Querying the Database Using Streams</vt:lpstr>
      <vt:lpstr>Is This Really Legit?</vt:lpstr>
      <vt:lpstr>Understanding Optimization</vt:lpstr>
      <vt:lpstr>Understanding Optimization</vt:lpstr>
      <vt:lpstr>Basic Examples</vt:lpstr>
      <vt:lpstr>Basic Examples</vt:lpstr>
      <vt:lpstr>Speedment Project Demo</vt:lpstr>
      <vt:lpstr>Initializing Speedment</vt:lpstr>
      <vt:lpstr>Spring Integration</vt:lpstr>
      <vt:lpstr>Spring Integration</vt:lpstr>
      <vt:lpstr>Spring Integration</vt:lpstr>
      <vt:lpstr>Serving Up a Spring REST Endpoint</vt:lpstr>
      <vt:lpstr>Serving Up REST Endpoint</vt:lpstr>
      <vt:lpstr>Speedment Spring Plugin</vt:lpstr>
      <vt:lpstr>One-to-Many Relations</vt:lpstr>
      <vt:lpstr>CRUD Operations with Streams</vt:lpstr>
      <vt:lpstr>JUnit Testing</vt:lpstr>
      <vt:lpstr>Get Started with Speedment</vt:lpstr>
      <vt:lpstr>Getting Speedment using Maven</vt:lpstr>
      <vt:lpstr>Getting Speedment using Maven</vt:lpstr>
      <vt:lpstr>Initializer</vt:lpstr>
      <vt:lpstr>Get Started with Speedment</vt:lpstr>
      <vt:lpstr>Get Started with Speedment</vt:lpstr>
      <vt:lpstr>Speedment OpenSource Summary</vt:lpstr>
      <vt:lpstr>Want To Know More?</vt:lpstr>
      <vt:lpstr>Further Conversation?</vt:lpstr>
      <vt:lpstr>Speedment Enterprise</vt:lpstr>
      <vt:lpstr>Conclusion</vt:lpstr>
      <vt:lpstr>Demo - Classifying Films</vt:lpstr>
      <vt:lpstr>Classifying Films</vt:lpstr>
      <vt:lpstr>Demo - Creating a Stream</vt:lpstr>
      <vt:lpstr>Paging with Json</vt:lpstr>
      <vt:lpstr>Generate all the Things</vt:lpstr>
    </vt:vector>
  </TitlesOfParts>
  <Company>DEECD</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Sarah Lawrey</dc:creator>
  <cp:lastModifiedBy>Per Minborg</cp:lastModifiedBy>
  <cp:revision>726</cp:revision>
  <cp:lastPrinted>2016-09-15T18:33:07Z</cp:lastPrinted>
  <dcterms:created xsi:type="dcterms:W3CDTF">2015-03-05T09:31:04Z</dcterms:created>
  <dcterms:modified xsi:type="dcterms:W3CDTF">2017-10-03T03:55:07Z</dcterms:modified>
</cp:coreProperties>
</file>